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2"/>
  </p:notesMasterIdLst>
  <p:sldIdLst>
    <p:sldId id="800" r:id="rId2"/>
    <p:sldId id="802" r:id="rId3"/>
    <p:sldId id="801" r:id="rId4"/>
    <p:sldId id="803" r:id="rId5"/>
    <p:sldId id="804" r:id="rId6"/>
    <p:sldId id="806" r:id="rId7"/>
    <p:sldId id="807" r:id="rId8"/>
    <p:sldId id="808" r:id="rId9"/>
    <p:sldId id="809" r:id="rId10"/>
    <p:sldId id="810" r:id="rId11"/>
    <p:sldId id="811" r:id="rId12"/>
    <p:sldId id="812" r:id="rId13"/>
    <p:sldId id="1040" r:id="rId14"/>
    <p:sldId id="813" r:id="rId15"/>
    <p:sldId id="814" r:id="rId16"/>
    <p:sldId id="815" r:id="rId17"/>
    <p:sldId id="816" r:id="rId18"/>
    <p:sldId id="1514" r:id="rId19"/>
    <p:sldId id="1536" r:id="rId20"/>
    <p:sldId id="1513" r:id="rId21"/>
    <p:sldId id="818" r:id="rId22"/>
    <p:sldId id="1534" r:id="rId23"/>
    <p:sldId id="1535" r:id="rId24"/>
    <p:sldId id="824" r:id="rId25"/>
    <p:sldId id="1025" r:id="rId26"/>
    <p:sldId id="1026" r:id="rId27"/>
    <p:sldId id="1027" r:id="rId28"/>
    <p:sldId id="1515" r:id="rId29"/>
    <p:sldId id="1024" r:id="rId30"/>
    <p:sldId id="825" r:id="rId31"/>
    <p:sldId id="1041" r:id="rId32"/>
    <p:sldId id="819" r:id="rId33"/>
    <p:sldId id="1537" r:id="rId34"/>
    <p:sldId id="1538" r:id="rId35"/>
    <p:sldId id="820" r:id="rId36"/>
    <p:sldId id="822" r:id="rId37"/>
    <p:sldId id="826" r:id="rId38"/>
    <p:sldId id="827" r:id="rId39"/>
    <p:sldId id="828" r:id="rId40"/>
    <p:sldId id="829" r:id="rId41"/>
    <p:sldId id="831" r:id="rId42"/>
    <p:sldId id="832" r:id="rId43"/>
    <p:sldId id="833" r:id="rId44"/>
    <p:sldId id="834" r:id="rId45"/>
    <p:sldId id="835" r:id="rId46"/>
    <p:sldId id="836" r:id="rId47"/>
    <p:sldId id="837" r:id="rId48"/>
    <p:sldId id="839" r:id="rId49"/>
    <p:sldId id="838" r:id="rId50"/>
    <p:sldId id="840" r:id="rId51"/>
    <p:sldId id="841" r:id="rId52"/>
    <p:sldId id="842" r:id="rId53"/>
    <p:sldId id="843" r:id="rId54"/>
    <p:sldId id="844" r:id="rId55"/>
    <p:sldId id="845" r:id="rId56"/>
    <p:sldId id="846" r:id="rId57"/>
    <p:sldId id="847" r:id="rId58"/>
    <p:sldId id="848" r:id="rId59"/>
    <p:sldId id="849" r:id="rId60"/>
    <p:sldId id="850" r:id="rId61"/>
    <p:sldId id="851" r:id="rId62"/>
    <p:sldId id="852" r:id="rId63"/>
    <p:sldId id="858" r:id="rId64"/>
    <p:sldId id="859" r:id="rId65"/>
    <p:sldId id="860" r:id="rId66"/>
    <p:sldId id="861" r:id="rId67"/>
    <p:sldId id="862" r:id="rId68"/>
    <p:sldId id="863" r:id="rId69"/>
    <p:sldId id="864" r:id="rId70"/>
    <p:sldId id="866" r:id="rId71"/>
    <p:sldId id="865" r:id="rId72"/>
    <p:sldId id="867" r:id="rId73"/>
    <p:sldId id="868" r:id="rId74"/>
    <p:sldId id="1529" r:id="rId75"/>
    <p:sldId id="869" r:id="rId76"/>
    <p:sldId id="870" r:id="rId77"/>
    <p:sldId id="871" r:id="rId78"/>
    <p:sldId id="872" r:id="rId79"/>
    <p:sldId id="805" r:id="rId80"/>
    <p:sldId id="873" r:id="rId81"/>
    <p:sldId id="874" r:id="rId82"/>
    <p:sldId id="875" r:id="rId83"/>
    <p:sldId id="1042" r:id="rId84"/>
    <p:sldId id="876" r:id="rId85"/>
    <p:sldId id="877" r:id="rId86"/>
    <p:sldId id="878" r:id="rId87"/>
    <p:sldId id="879" r:id="rId88"/>
    <p:sldId id="880" r:id="rId89"/>
    <p:sldId id="881" r:id="rId90"/>
    <p:sldId id="886" r:id="rId91"/>
    <p:sldId id="887" r:id="rId92"/>
    <p:sldId id="888" r:id="rId93"/>
    <p:sldId id="889" r:id="rId94"/>
    <p:sldId id="890" r:id="rId95"/>
    <p:sldId id="891" r:id="rId96"/>
    <p:sldId id="1021" r:id="rId97"/>
    <p:sldId id="1022" r:id="rId98"/>
    <p:sldId id="1023" r:id="rId99"/>
    <p:sldId id="882" r:id="rId100"/>
    <p:sldId id="883" r:id="rId101"/>
    <p:sldId id="1516" r:id="rId102"/>
    <p:sldId id="884" r:id="rId103"/>
    <p:sldId id="885" r:id="rId104"/>
    <p:sldId id="893" r:id="rId105"/>
    <p:sldId id="1002" r:id="rId106"/>
    <p:sldId id="897" r:id="rId107"/>
    <p:sldId id="799" r:id="rId108"/>
    <p:sldId id="892" r:id="rId109"/>
    <p:sldId id="895" r:id="rId110"/>
    <p:sldId id="898" r:id="rId111"/>
    <p:sldId id="1517" r:id="rId112"/>
    <p:sldId id="899" r:id="rId113"/>
    <p:sldId id="900" r:id="rId114"/>
    <p:sldId id="1043" r:id="rId115"/>
    <p:sldId id="1518" r:id="rId116"/>
    <p:sldId id="1028" r:id="rId117"/>
    <p:sldId id="1029" r:id="rId118"/>
    <p:sldId id="1030" r:id="rId119"/>
    <p:sldId id="1031" r:id="rId120"/>
    <p:sldId id="1032" r:id="rId121"/>
    <p:sldId id="1033" r:id="rId122"/>
    <p:sldId id="1044" r:id="rId123"/>
    <p:sldId id="1034" r:id="rId124"/>
    <p:sldId id="1035" r:id="rId125"/>
    <p:sldId id="1036" r:id="rId126"/>
    <p:sldId id="1037" r:id="rId127"/>
    <p:sldId id="1038" r:id="rId128"/>
    <p:sldId id="1521" r:id="rId129"/>
    <p:sldId id="1519" r:id="rId130"/>
    <p:sldId id="1039" r:id="rId131"/>
    <p:sldId id="1045" r:id="rId132"/>
    <p:sldId id="903" r:id="rId133"/>
    <p:sldId id="905" r:id="rId134"/>
    <p:sldId id="758" r:id="rId135"/>
    <p:sldId id="906" r:id="rId136"/>
    <p:sldId id="907" r:id="rId137"/>
    <p:sldId id="756" r:id="rId138"/>
    <p:sldId id="757" r:id="rId139"/>
    <p:sldId id="908" r:id="rId140"/>
    <p:sldId id="909" r:id="rId141"/>
    <p:sldId id="904" r:id="rId142"/>
    <p:sldId id="913" r:id="rId143"/>
    <p:sldId id="914" r:id="rId144"/>
    <p:sldId id="912" r:id="rId145"/>
    <p:sldId id="916" r:id="rId146"/>
    <p:sldId id="917" r:id="rId147"/>
    <p:sldId id="918" r:id="rId148"/>
    <p:sldId id="919" r:id="rId149"/>
    <p:sldId id="764" r:id="rId150"/>
    <p:sldId id="928" r:id="rId151"/>
    <p:sldId id="929" r:id="rId152"/>
    <p:sldId id="920" r:id="rId153"/>
    <p:sldId id="921" r:id="rId154"/>
    <p:sldId id="932" r:id="rId155"/>
    <p:sldId id="933" r:id="rId156"/>
    <p:sldId id="765" r:id="rId157"/>
    <p:sldId id="934" r:id="rId158"/>
    <p:sldId id="935" r:id="rId159"/>
    <p:sldId id="936" r:id="rId160"/>
    <p:sldId id="937" r:id="rId161"/>
    <p:sldId id="766" r:id="rId162"/>
    <p:sldId id="922" r:id="rId163"/>
    <p:sldId id="923" r:id="rId164"/>
    <p:sldId id="767" r:id="rId165"/>
    <p:sldId id="768" r:id="rId166"/>
    <p:sldId id="924" r:id="rId167"/>
    <p:sldId id="925" r:id="rId168"/>
    <p:sldId id="769" r:id="rId169"/>
    <p:sldId id="1522" r:id="rId170"/>
    <p:sldId id="981" r:id="rId171"/>
    <p:sldId id="982" r:id="rId172"/>
    <p:sldId id="759" r:id="rId173"/>
    <p:sldId id="983" r:id="rId174"/>
    <p:sldId id="984" r:id="rId175"/>
    <p:sldId id="985" r:id="rId176"/>
    <p:sldId id="986" r:id="rId177"/>
    <p:sldId id="987" r:id="rId178"/>
    <p:sldId id="988" r:id="rId179"/>
    <p:sldId id="991" r:id="rId180"/>
    <p:sldId id="992" r:id="rId181"/>
    <p:sldId id="760" r:id="rId182"/>
    <p:sldId id="989" r:id="rId183"/>
    <p:sldId id="990" r:id="rId184"/>
    <p:sldId id="993" r:id="rId185"/>
    <p:sldId id="1523" r:id="rId186"/>
    <p:sldId id="960" r:id="rId187"/>
    <p:sldId id="962" r:id="rId188"/>
    <p:sldId id="963" r:id="rId189"/>
    <p:sldId id="964" r:id="rId190"/>
    <p:sldId id="965" r:id="rId191"/>
    <p:sldId id="966" r:id="rId192"/>
    <p:sldId id="1524" r:id="rId193"/>
    <p:sldId id="1525" r:id="rId194"/>
    <p:sldId id="967" r:id="rId195"/>
    <p:sldId id="968" r:id="rId196"/>
    <p:sldId id="761" r:id="rId197"/>
    <p:sldId id="969" r:id="rId198"/>
    <p:sldId id="970" r:id="rId199"/>
    <p:sldId id="971" r:id="rId200"/>
    <p:sldId id="972" r:id="rId201"/>
    <p:sldId id="762" r:id="rId202"/>
    <p:sldId id="994" r:id="rId203"/>
    <p:sldId id="995" r:id="rId204"/>
    <p:sldId id="996" r:id="rId205"/>
    <p:sldId id="997" r:id="rId206"/>
    <p:sldId id="998" r:id="rId207"/>
    <p:sldId id="999" r:id="rId208"/>
    <p:sldId id="1510" r:id="rId209"/>
    <p:sldId id="1511" r:id="rId210"/>
    <p:sldId id="1000" r:id="rId211"/>
    <p:sldId id="1004" r:id="rId212"/>
    <p:sldId id="1010" r:id="rId213"/>
    <p:sldId id="1011" r:id="rId214"/>
    <p:sldId id="1012" r:id="rId215"/>
    <p:sldId id="1013" r:id="rId216"/>
    <p:sldId id="1014" r:id="rId217"/>
    <p:sldId id="1005" r:id="rId218"/>
    <p:sldId id="1006" r:id="rId219"/>
    <p:sldId id="1526" r:id="rId220"/>
    <p:sldId id="1007" r:id="rId221"/>
    <p:sldId id="1008" r:id="rId222"/>
    <p:sldId id="1016" r:id="rId223"/>
    <p:sldId id="1017" r:id="rId224"/>
    <p:sldId id="737" r:id="rId225"/>
    <p:sldId id="1018" r:id="rId226"/>
    <p:sldId id="901" r:id="rId227"/>
    <p:sldId id="1019" r:id="rId228"/>
    <p:sldId id="1020" r:id="rId229"/>
    <p:sldId id="1527" r:id="rId230"/>
    <p:sldId id="480" r:id="rId231"/>
    <p:sldId id="331" r:id="rId232"/>
    <p:sldId id="474" r:id="rId233"/>
    <p:sldId id="793" r:id="rId234"/>
    <p:sldId id="475" r:id="rId235"/>
    <p:sldId id="476" r:id="rId236"/>
    <p:sldId id="477" r:id="rId237"/>
    <p:sldId id="478" r:id="rId238"/>
    <p:sldId id="794" r:id="rId239"/>
    <p:sldId id="479" r:id="rId240"/>
    <p:sldId id="1528" r:id="rId2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6ADFF"/>
    <a:srgbClr val="FFCCFF"/>
    <a:srgbClr val="CCFFCC"/>
    <a:srgbClr val="FFE1FF"/>
    <a:srgbClr val="99FF99"/>
    <a:srgbClr val="33CCFF"/>
    <a:srgbClr val="FFCC66"/>
    <a:srgbClr val="FF99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slide" Target="slides/slide237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theme" Target="theme/theme1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notesMaster" Target="notesMasters/notesMaster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AB06EEF-302F-4E20-859A-4C65E817CF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85983-B42C-4226-A719-0EF912B876D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71A1D0E-720C-4A9D-942D-254263E6F2C4}" type="datetimeFigureOut">
              <a:rPr lang="en-US"/>
              <a:t>8/6/2026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2DAB91D-75AF-4F5E-BCEC-27407D3F5E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A3A27EC-172A-4050-80C0-E31E1A8012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4CA960-821B-4DE6-98AE-AE32713721D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CF142-2D10-44F2-8E17-8B82B7F546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0DD76E5-D9C6-485B-B738-EB7689A2CD9F}" type="slidenum">
              <a:rPr lang="en-US" altLang="en-US"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Bis hier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D76E5-D9C6-485B-B738-EB7689A2CD9F}" type="slidenum">
              <a:rPr lang="en-US" altLang="en-US" smtClean="0"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4352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Bis hier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D76E5-D9C6-485B-B738-EB7689A2CD9F}" type="slidenum">
              <a:rPr lang="en-US" altLang="en-US" smtClean="0"/>
              <a:t>104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0415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2A3B2133-DF67-4EB5-BD87-63BB6A0F8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F4476BE7-E51C-42A1-94D6-4EF376B28C6E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AD4217DC-B625-41D4-810D-A865CEA1B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79510291-0A0F-4DF9-9DE2-326E5D3B27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0576E909-1038-4A08-9F3D-B029DB4DE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5F063904-3C82-4FCC-AC1D-24103BA60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F601AC0F-D114-409F-891F-1FC7FE5C3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5734F3EC-C0ED-4FF8-BE4F-5A76C554C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04CE929A-2F26-44E5-8225-083FC9596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9BEBD2E2-8C14-4B29-9F76-FB89BFD96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034B6ADC-84BF-4202-8C1F-800513BBE0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D8FC15D7-1C0C-4069-A5EA-FB677C2D1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BA21862F-0A0C-4B90-A31A-3A6CB4051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8C47C4A4-2099-4EEC-BAB0-F6E23D3E9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D97AC01C-2C3D-493D-B22E-C682786F3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46E2742B-D1F7-4B6E-BB7E-7EB7AD8EB0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CA846435-59A8-4E2D-99BC-50161EB92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E90D76F8-65A3-4536-9CC4-C4CFB7D2C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B4164ACB-E35F-4F81-945E-B2A730D88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A6062C49-BD85-474A-914D-554224089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F205C7C1-AB47-4374-9E8A-B4226D391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F77ECF83-CE0B-4CB5-8D7D-782EE99C5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08407E68-4EB5-420A-A3FD-F10562E91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3DEE19F5-C9A0-49B0-AF1B-F5CC02D6F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A97E03C8-DDD6-4AE4-AE7C-FE943E814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612AA3D9-C00C-4426-A218-E944861B0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90A9C76E-92A8-4492-9031-1AA6062B8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0D90D12C-D605-411A-86AD-6C9CBC298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745E2914-FDCA-45D9-96F6-DFA29B4E6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22142FA6-806D-4F30-909A-3B9FF957C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863A6CE9-B498-421D-A073-0491663B3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9C77F3C2-AF74-450E-AD28-7DDBA3371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562F02BD-3AA4-4356-B300-A11034F8F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6CBBC636-73D3-43DC-B078-5824B78732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7A8813EF-2616-4208-AFDE-14D8AA5981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63343B91-F4CA-4468-8F9D-1DA7C5A433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71B1D37B-DCA4-4823-8C4B-BCBD1378BD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1A9714-410F-441D-8133-D3884D40F8D7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62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D602F16-676D-4738-AEEA-FBA4548C80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C88D00A-752F-490B-98BD-5BEA92073A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A3596F8-4557-439E-A0F2-72805D32E3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7D4348-41EE-4988-B562-893120498833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9434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5CB5EE-5595-4CEF-84AC-99F92B723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82D8807-30CD-4D27-B1A1-17FD326DE9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9EB2ECF-550F-42FE-92EF-FF3A7A5DA7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907CC6-37CF-4477-B80D-02B1717DFF6D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086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10E02A4-D5BE-4AC3-8733-5C0DC0853E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7B30916-BB97-4BEA-BF3F-CDCAEB6515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30E245B-D669-4BBB-A923-113B6D73EC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CCB7C3-0227-490E-AFE1-D4B56DC7D1C3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932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7273626-6695-4FBE-A7E1-97822ABCC2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F48B3B-560E-4A4C-8E47-52652A5B56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F7754F3-397B-4A7B-B009-75A976B384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D36897-844A-4ADC-833B-C75B03616C7C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168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F6FD32-7CB8-4BED-8457-C9EE0A6434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FB2A35-ADA5-4725-B650-0C1B133001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A3A1D75-1812-4463-B4A9-8646888F1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9BDBD1-6922-4DCC-92B7-A73F030B17A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3873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F92344-C6D4-4673-8AE0-BDBA3DF1EB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0869561-73AD-4DE5-A25B-E0E052DC2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F8F87EB7-70A9-4F7B-970A-BA34EC87B3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AA3075-4134-4CB2-B6F7-B79F26A11C5B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3321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F8900E8-DD42-430A-B9F3-92E41F6786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B2E6981-B16D-4021-97A4-8182B8D09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751F6DC-922C-4F0C-A5F1-80B34EFEB7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2072BF-5217-4A03-846E-09F96B631E2A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3342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929DD534-D0E2-4470-A002-242454AB2B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B4B9D40-9667-4BD3-BE05-89B1A6F62A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53179AB-594B-4C90-B348-D26C4D9D6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18324F-37EE-4D2A-9175-06FE56205F42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4435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6EC9C7-76D7-4E80-B9AF-D004AED072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74CEED-D9D1-4DD4-9292-413610DBBC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3766968-6118-46EB-956C-5247AD0448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35C3F5-E911-467E-83E2-671F658AF02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30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F06DA-D4A0-40FA-81B6-74B4A508BF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4DCBCA-AE06-4FB8-BFA7-3753F8B058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AA4ECFC-3FA6-4756-B5EB-B19B861138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30F48A-7986-4376-8722-960F346CD300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036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8A045658-14B4-4B5A-9245-F8C67E91793E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8119F7F-1BD1-44AD-A7DA-D04165F83F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5D075FA-6450-4622-80D6-1EE2307D45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861307E9-02C5-4480-86E9-C9CA350DE8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68F2750B-0B2C-4EC1-B659-407AFB0245B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5F7E8B53-FB19-4089-8771-626CB45ECA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80AB5ED-3E52-44E0-9100-01C05F427D3C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8E6DD833-94D7-44C1-B574-7B8C412FCF54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8192EEDE-1CE5-4FDE-BEA0-239311284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A902E5C0-2AAC-4850-BB11-B2CD9E443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2AA3459D-BC1A-464F-AABF-47A13FF36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DDEB1EE1-FD50-4825-8D4B-A3B12C0FEF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B4F724D6-345D-4959-8F95-075EE2832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1E411D79-31C9-4A2E-BDEE-83B7BAF50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792EAE3B-5D55-4DF3-AAF1-F2722FB04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4AF15941-76EA-45A3-81DA-C27139D85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696C04BD-8ABA-4F78-B588-2E0978EB6D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1168C6A5-F6BD-41B1-9358-43BBBD1B39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42E7E483-DF68-4B65-A011-FE11111BB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DA2F11E0-2A9D-4141-A982-89282A09BC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25F9922D-A427-4F6F-91E2-D02344A38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2E88A2DE-815C-42C9-8A17-09DDD8096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1F437EE9-EBEA-4B9C-ADC3-2E62FEBEE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5E7F5835-6DCF-46DF-BFD8-75B9BAD9F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59EE5936-6E9F-4A3B-B297-2B247E233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57CEBBF7-BF77-4BCD-8199-7F7198AD8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24CD522A-41A4-4688-B115-44127F1C7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F7A17426-C67F-4367-94E7-CA98D6529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09ECCAF0-8662-4BBC-BFC4-BF1A393D3D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A2672122-9CB6-4949-AC7F-FF17C1736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9E56DC2B-6E80-4BBB-B3A3-5EFDCAD7B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27E42BCF-426C-431D-81A5-2245DC51E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B2BCC13E-3B59-4FEC-AC62-6332A7C81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E7AFB62D-4967-493A-89F2-D569BD7BA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980A29BE-B0E4-4E12-97A4-7318F3FE8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77AA7586-2E11-4325-8BAF-0E9798F95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BEE94BE5-55EC-44F8-8206-D482C4368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23971289-5998-4145-8825-D5FC4F2006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D47CC806-201C-4421-8EC9-753246CA5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/>
              <a:t>Hor</a:t>
            </a:r>
            <a:r>
              <a:rPr lang="en-US" sz="1200" dirty="0"/>
              <a:t>nhaut</a:t>
            </a:r>
            <a:r>
              <a:rPr lang="en-US" sz="1200" dirty="0">
                <a:solidFill>
                  <a:srgbClr val="0000FF"/>
                </a:solidFill>
              </a:rPr>
              <a:t>größe</a:t>
            </a:r>
            <a:r>
              <a:rPr lang="en-US" sz="1200" dirty="0"/>
              <a:t>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49BBAA-148F-4A10-91FA-D7DA6FAE2538}"/>
              </a:ext>
            </a:extLst>
          </p:cNvPr>
          <p:cNvSpPr/>
          <p:nvPr/>
        </p:nvSpPr>
        <p:spPr>
          <a:xfrm>
            <a:off x="2133600" y="1854448"/>
            <a:ext cx="341163" cy="279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733A585-9494-40A7-BCBC-29256547D9F4}"/>
              </a:ext>
            </a:extLst>
          </p:cNvPr>
          <p:cNvSpPr/>
          <p:nvPr/>
        </p:nvSpPr>
        <p:spPr>
          <a:xfrm>
            <a:off x="2860050" y="1807870"/>
            <a:ext cx="685635" cy="279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1E2E88E-AB01-4CED-BE61-A58493AAC186}"/>
              </a:ext>
            </a:extLst>
          </p:cNvPr>
          <p:cNvSpPr/>
          <p:nvPr/>
        </p:nvSpPr>
        <p:spPr>
          <a:xfrm>
            <a:off x="5791200" y="1882914"/>
            <a:ext cx="1657443" cy="3723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3B8D50-857F-46CD-B2E3-5DAAA7AB6A44}"/>
              </a:ext>
            </a:extLst>
          </p:cNvPr>
          <p:cNvSpPr txBox="1"/>
          <p:nvPr/>
        </p:nvSpPr>
        <p:spPr>
          <a:xfrm>
            <a:off x="3800657" y="1328916"/>
            <a:ext cx="1558439" cy="55399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Grundlegende</a:t>
            </a:r>
          </a:p>
          <a:p>
            <a:pPr algn="ctr"/>
            <a:r>
              <a:rPr lang="en-US" sz="1200" i="1" dirty="0"/>
              <a:t>Unterscheidung</a:t>
            </a:r>
          </a:p>
          <a:p>
            <a:pPr algn="ctr"/>
            <a:r>
              <a:rPr lang="en-US" sz="1200" i="1" dirty="0"/>
              <a:t>im BCSC-Pädiatriebuch</a:t>
            </a:r>
          </a:p>
        </p:txBody>
      </p:sp>
    </p:spTree>
    <p:extLst>
      <p:ext uri="{BB962C8B-B14F-4D97-AF65-F5344CB8AC3E}">
        <p14:creationId xmlns:p14="http://schemas.microsoft.com/office/powerpoint/2010/main" val="4114851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  <a:endParaRPr lang="en-US" sz="1600" dirty="0">
              <a:solidFill>
                <a:srgbClr val="D6ADFF"/>
              </a:solidFill>
            </a:endParaRP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--Linsenanomalien: Katarakt, </a:t>
            </a:r>
            <a:r>
              <a:rPr lang="en-US" sz="1200" dirty="0" err="1">
                <a:solidFill>
                  <a:srgbClr val="D6ADFF"/>
                </a:solidFill>
              </a:rPr>
              <a:t>Ektopia</a:t>
            </a:r>
            <a:r>
              <a:rPr lang="en-US" sz="1200" dirty="0">
                <a:solidFill>
                  <a:srgbClr val="D6ADFF"/>
                </a:solidFill>
              </a:rPr>
              <a:t> </a:t>
            </a:r>
            <a:r>
              <a:rPr lang="en-US" sz="1200" dirty="0" err="1">
                <a:solidFill>
                  <a:srgbClr val="D6ADFF"/>
                </a:solidFill>
              </a:rPr>
              <a:t>lentis</a:t>
            </a:r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6456950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--Trüb?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flach? </a:t>
            </a:r>
            <a:r>
              <a:rPr lang="en-US" sz="1200" dirty="0">
                <a:solidFill>
                  <a:srgbClr val="0000FF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  <a:r>
              <a:rPr lang="en-US" sz="1200" dirty="0" err="1">
                <a:solidFill>
                  <a:srgbClr val="0000FF"/>
                </a:solidFill>
              </a:rPr>
              <a:t>Angeborene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Katarakt</a:t>
            </a:r>
            <a:endParaRPr lang="en-US" sz="1200" dirty="0">
              <a:solidFill>
                <a:srgbClr val="0000FF"/>
              </a:solidFill>
            </a:endParaRP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4FA2EF-CFFF-478A-8974-C18CF5963311}"/>
              </a:ext>
            </a:extLst>
          </p:cNvPr>
          <p:cNvSpPr/>
          <p:nvPr/>
        </p:nvSpPr>
        <p:spPr>
          <a:xfrm>
            <a:off x="4050966" y="4724400"/>
            <a:ext cx="1015696" cy="198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6984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--Trüb?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flach? </a:t>
            </a:r>
            <a:r>
              <a:rPr lang="en-US" sz="1200" dirty="0">
                <a:solidFill>
                  <a:srgbClr val="0000FF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362919111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--Trüb?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flach? </a:t>
            </a:r>
            <a:r>
              <a:rPr lang="en-US" sz="1200" dirty="0">
                <a:solidFill>
                  <a:srgbClr val="0000FF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--Angeborene Katarakte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</a:t>
            </a:r>
            <a:r>
              <a:rPr lang="en-US" sz="1200" dirty="0">
                <a:solidFill>
                  <a:srgbClr val="0000FF"/>
                </a:solidFill>
              </a:rPr>
              <a:t>systemischen </a:t>
            </a:r>
            <a:r>
              <a:rPr lang="en-US" sz="1200" i="1" dirty="0">
                <a:solidFill>
                  <a:srgbClr val="0000FF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</a:p>
        </p:txBody>
      </p:sp>
    </p:spTree>
    <p:extLst>
      <p:ext uri="{BB962C8B-B14F-4D97-AF65-F5344CB8AC3E}">
        <p14:creationId xmlns:p14="http://schemas.microsoft.com/office/powerpoint/2010/main" val="298008743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--Trüb?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flach? </a:t>
            </a:r>
            <a:r>
              <a:rPr lang="en-US" sz="1200" dirty="0">
                <a:solidFill>
                  <a:srgbClr val="0000FF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--Angeborene Katarakte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</a:t>
            </a:r>
            <a:r>
              <a:rPr lang="en-US" sz="1200" dirty="0">
                <a:solidFill>
                  <a:srgbClr val="0000FF"/>
                </a:solidFill>
              </a:rPr>
              <a:t>systemischen </a:t>
            </a:r>
            <a:r>
              <a:rPr lang="en-US" sz="1200" i="1" dirty="0">
                <a:solidFill>
                  <a:srgbClr val="0000FF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131450789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104</a:t>
            </a:fld>
            <a:endParaRPr lang="en-US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Hornhautgröße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oder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-form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D87118-FD20-4BA6-8915-390113BC5A6B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FA29B3-576E-4957-A38E-F5EFC915CA1B}"/>
              </a:ext>
            </a:extLst>
          </p:cNvPr>
          <p:cNvSpPr txBox="1"/>
          <p:nvPr/>
        </p:nvSpPr>
        <p:spPr>
          <a:xfrm>
            <a:off x="5408253" y="2995374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?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CDCD5D2-FC5A-466D-9266-AEA42BDFD6E3}"/>
              </a:ext>
            </a:extLst>
          </p:cNvPr>
          <p:cNvCxnSpPr>
            <a:cxnSpLocks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FDCE560-900E-4639-A5AB-6BB682B820A0}"/>
              </a:ext>
            </a:extLst>
          </p:cNvPr>
          <p:cNvCxnSpPr>
            <a:cxnSpLocks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C088F90-83A9-4302-8758-E4F87C9C68D0}"/>
              </a:ext>
            </a:extLst>
          </p:cNvPr>
          <p:cNvSpPr txBox="1"/>
          <p:nvPr/>
        </p:nvSpPr>
        <p:spPr>
          <a:xfrm>
            <a:off x="7675270" y="2987402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84FFC8-AF08-49D4-9CEE-9DB2D522D3DB}"/>
              </a:ext>
            </a:extLst>
          </p:cNvPr>
          <p:cNvSpPr txBox="1"/>
          <p:nvPr/>
        </p:nvSpPr>
        <p:spPr>
          <a:xfrm>
            <a:off x="5931464" y="2494002"/>
            <a:ext cx="1558439" cy="55399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Grundlegende</a:t>
            </a:r>
          </a:p>
          <a:p>
            <a:pPr algn="ctr"/>
            <a:r>
              <a:rPr lang="en-US" sz="1200" i="1" dirty="0"/>
              <a:t>Unterscheidung</a:t>
            </a:r>
          </a:p>
          <a:p>
            <a:pPr algn="ctr"/>
            <a:r>
              <a:rPr lang="en-US" sz="1200" i="1" dirty="0"/>
              <a:t>im BCSC-Pädiatriebuch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65772D0-322D-45F0-B833-2070F57D35F0}"/>
              </a:ext>
            </a:extLst>
          </p:cNvPr>
          <p:cNvSpPr/>
          <p:nvPr/>
        </p:nvSpPr>
        <p:spPr>
          <a:xfrm>
            <a:off x="2709703" y="2952065"/>
            <a:ext cx="1741520" cy="5290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5266FC6-C6E4-40A6-BA26-EFA561B94FAE}"/>
              </a:ext>
            </a:extLst>
          </p:cNvPr>
          <p:cNvCxnSpPr/>
          <p:nvPr/>
        </p:nvCxnSpPr>
        <p:spPr>
          <a:xfrm flipH="1" flipV="1">
            <a:off x="4451223" y="3386554"/>
            <a:ext cx="1162845" cy="4638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D12EFE7-D53B-41F2-8424-46E644BF51FE}"/>
              </a:ext>
            </a:extLst>
          </p:cNvPr>
          <p:cNvSpPr txBox="1"/>
          <p:nvPr/>
        </p:nvSpPr>
        <p:spPr>
          <a:xfrm>
            <a:off x="3080868" y="3850426"/>
            <a:ext cx="4981404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 err="1"/>
              <a:t>Moment </a:t>
            </a:r>
            <a:r>
              <a:rPr lang="en-US" sz="1200" i="1" dirty="0"/>
              <a:t>mal – Sie lassen die Cornea plana aus! Was hat es damit auf sich?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5126238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105</a:t>
            </a:fld>
            <a:endParaRPr lang="en-US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Hornhautgröße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oder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-form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D87118-FD20-4BA6-8915-390113BC5A6B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FA29B3-576E-4957-A38E-F5EFC915CA1B}"/>
              </a:ext>
            </a:extLst>
          </p:cNvPr>
          <p:cNvSpPr txBox="1"/>
          <p:nvPr/>
        </p:nvSpPr>
        <p:spPr>
          <a:xfrm>
            <a:off x="5408253" y="2995374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?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CDCD5D2-FC5A-466D-9266-AEA42BDFD6E3}"/>
              </a:ext>
            </a:extLst>
          </p:cNvPr>
          <p:cNvCxnSpPr>
            <a:cxnSpLocks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FDCE560-900E-4639-A5AB-6BB682B820A0}"/>
              </a:ext>
            </a:extLst>
          </p:cNvPr>
          <p:cNvCxnSpPr>
            <a:cxnSpLocks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C088F90-83A9-4302-8758-E4F87C9C68D0}"/>
              </a:ext>
            </a:extLst>
          </p:cNvPr>
          <p:cNvSpPr txBox="1"/>
          <p:nvPr/>
        </p:nvSpPr>
        <p:spPr>
          <a:xfrm>
            <a:off x="7675270" y="2987402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84FFC8-AF08-49D4-9CEE-9DB2D522D3DB}"/>
              </a:ext>
            </a:extLst>
          </p:cNvPr>
          <p:cNvSpPr txBox="1"/>
          <p:nvPr/>
        </p:nvSpPr>
        <p:spPr>
          <a:xfrm>
            <a:off x="5931464" y="2494002"/>
            <a:ext cx="1558439" cy="55399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Grundlegende</a:t>
            </a:r>
          </a:p>
          <a:p>
            <a:pPr algn="ctr"/>
            <a:r>
              <a:rPr lang="en-US" sz="1200" i="1" dirty="0"/>
              <a:t>Unterscheidung</a:t>
            </a:r>
          </a:p>
          <a:p>
            <a:pPr algn="ctr"/>
            <a:r>
              <a:rPr lang="en-US" sz="1200" i="1" dirty="0"/>
              <a:t>im BCSC-Pädiatriebuch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E6F719-7301-483D-8CCC-7E7F83C75957}"/>
              </a:ext>
            </a:extLst>
          </p:cNvPr>
          <p:cNvSpPr txBox="1"/>
          <p:nvPr/>
        </p:nvSpPr>
        <p:spPr>
          <a:xfrm>
            <a:off x="3080868" y="3850426"/>
            <a:ext cx="4981404" cy="57964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/>
              <a:t>Moment mal – Sie lassen die Cornea </a:t>
            </a:r>
            <a:r>
              <a:rPr lang="de-DE" sz="1200" i="1" dirty="0" err="1"/>
              <a:t>plana</a:t>
            </a:r>
            <a:r>
              <a:rPr lang="de-DE" sz="1200" i="1" dirty="0"/>
              <a:t> aus! Was hat es damit auf sich</a:t>
            </a:r>
            <a:r>
              <a:rPr lang="en-US" sz="1200" i="1" dirty="0"/>
              <a:t>?</a:t>
            </a:r>
          </a:p>
          <a:p>
            <a:r>
              <a:rPr lang="en-US" sz="1200" dirty="0"/>
              <a:t>Geduld, Grashüpfer – bald wird alles klar werden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65772D0-322D-45F0-B833-2070F57D35F0}"/>
              </a:ext>
            </a:extLst>
          </p:cNvPr>
          <p:cNvSpPr/>
          <p:nvPr/>
        </p:nvSpPr>
        <p:spPr>
          <a:xfrm>
            <a:off x="2709703" y="2952065"/>
            <a:ext cx="1741520" cy="5290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5266FC6-C6E4-40A6-BA26-EFA561B94FAE}"/>
              </a:ext>
            </a:extLst>
          </p:cNvPr>
          <p:cNvCxnSpPr/>
          <p:nvPr/>
        </p:nvCxnSpPr>
        <p:spPr>
          <a:xfrm flipH="1" flipV="1">
            <a:off x="4451223" y="3386554"/>
            <a:ext cx="1162845" cy="4638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36235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106</a:t>
            </a:fld>
            <a:endParaRPr lang="en-US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Hornhautgröße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oder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-form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D87118-FD20-4BA6-8915-390113BC5A6B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FA29B3-576E-4957-A38E-F5EFC915CA1B}"/>
              </a:ext>
            </a:extLst>
          </p:cNvPr>
          <p:cNvSpPr txBox="1"/>
          <p:nvPr/>
        </p:nvSpPr>
        <p:spPr>
          <a:xfrm>
            <a:off x="5408253" y="2995374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?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CDCD5D2-FC5A-466D-9266-AEA42BDFD6E3}"/>
              </a:ext>
            </a:extLst>
          </p:cNvPr>
          <p:cNvCxnSpPr>
            <a:cxnSpLocks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FDCE560-900E-4639-A5AB-6BB682B820A0}"/>
              </a:ext>
            </a:extLst>
          </p:cNvPr>
          <p:cNvCxnSpPr>
            <a:cxnSpLocks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C088F90-83A9-4302-8758-E4F87C9C68D0}"/>
              </a:ext>
            </a:extLst>
          </p:cNvPr>
          <p:cNvSpPr txBox="1"/>
          <p:nvPr/>
        </p:nvSpPr>
        <p:spPr>
          <a:xfrm>
            <a:off x="7675270" y="2987402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84FFC8-AF08-49D4-9CEE-9DB2D522D3DB}"/>
              </a:ext>
            </a:extLst>
          </p:cNvPr>
          <p:cNvSpPr txBox="1"/>
          <p:nvPr/>
        </p:nvSpPr>
        <p:spPr>
          <a:xfrm>
            <a:off x="5931464" y="2494002"/>
            <a:ext cx="1558439" cy="55399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Grundlegende</a:t>
            </a:r>
          </a:p>
          <a:p>
            <a:pPr algn="ctr"/>
            <a:r>
              <a:rPr lang="en-US" sz="1200" i="1" dirty="0"/>
              <a:t>Unterscheidung</a:t>
            </a:r>
          </a:p>
          <a:p>
            <a:pPr algn="ctr"/>
            <a:r>
              <a:rPr lang="en-US" sz="1200" i="1" dirty="0"/>
              <a:t>im BCSC-Pädiatriebuch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0410AA-1B49-47D0-B284-2B493568405B}"/>
              </a:ext>
            </a:extLst>
          </p:cNvPr>
          <p:cNvSpPr txBox="1"/>
          <p:nvPr/>
        </p:nvSpPr>
        <p:spPr>
          <a:xfrm>
            <a:off x="5733983" y="3429000"/>
            <a:ext cx="1946367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solidFill>
                  <a:srgbClr val="0000FF"/>
                </a:solidFill>
              </a:rPr>
              <a:t>(OK, beantworten Sie nun diese Frage)</a:t>
            </a:r>
          </a:p>
        </p:txBody>
      </p:sp>
    </p:spTree>
    <p:extLst>
      <p:ext uri="{BB962C8B-B14F-4D97-AF65-F5344CB8AC3E}">
        <p14:creationId xmlns:p14="http://schemas.microsoft.com/office/powerpoint/2010/main" val="77330439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107</a:t>
            </a:fld>
            <a:endParaRPr lang="en-US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Hornhautgröße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oder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-form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D87118-FD20-4BA6-8915-390113BC5A6B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FA29B3-576E-4957-A38E-F5EFC915CA1B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CDCD5D2-FC5A-466D-9266-AEA42BDFD6E3}"/>
              </a:ext>
            </a:extLst>
          </p:cNvPr>
          <p:cNvCxnSpPr>
            <a:cxnSpLocks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FDCE560-900E-4639-A5AB-6BB682B820A0}"/>
              </a:ext>
            </a:extLst>
          </p:cNvPr>
          <p:cNvCxnSpPr>
            <a:cxnSpLocks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C088F90-83A9-4302-8758-E4F87C9C68D0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Zentral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7E0AB7-4E61-43B5-8A4A-6FAF890F9C2D}"/>
              </a:ext>
            </a:extLst>
          </p:cNvPr>
          <p:cNvSpPr txBox="1"/>
          <p:nvPr/>
        </p:nvSpPr>
        <p:spPr>
          <a:xfrm>
            <a:off x="5931464" y="2494002"/>
            <a:ext cx="1558439" cy="55399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Grundlegende</a:t>
            </a:r>
          </a:p>
          <a:p>
            <a:pPr algn="ctr"/>
            <a:r>
              <a:rPr lang="en-US" sz="1200" i="1" dirty="0"/>
              <a:t>Unterscheidung</a:t>
            </a:r>
          </a:p>
          <a:p>
            <a:pPr algn="ctr"/>
            <a:r>
              <a:rPr lang="en-US" sz="1200" i="1" dirty="0"/>
              <a:t>im BCSC-Pädiatriebuch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4FF47B-C674-4E74-997E-0BEAC42031BD}"/>
              </a:ext>
            </a:extLst>
          </p:cNvPr>
          <p:cNvSpPr txBox="1"/>
          <p:nvPr/>
        </p:nvSpPr>
        <p:spPr>
          <a:xfrm>
            <a:off x="5733983" y="3429000"/>
            <a:ext cx="1946367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solidFill>
                  <a:srgbClr val="0000FF"/>
                </a:solidFill>
              </a:rPr>
              <a:t>(OK, beantworten Sie nun diese Frage)</a:t>
            </a:r>
          </a:p>
        </p:txBody>
      </p:sp>
    </p:spTree>
    <p:extLst>
      <p:ext uri="{BB962C8B-B14F-4D97-AF65-F5344CB8AC3E}">
        <p14:creationId xmlns:p14="http://schemas.microsoft.com/office/powerpoint/2010/main" val="276213378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30970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30970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30970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9D2F1F-1259-4605-93F4-60BF928324E5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266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109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Posteriores </a:t>
            </a:r>
            <a:r>
              <a:rPr lang="en-US" sz="1200" dirty="0" err="1"/>
              <a:t>Embryotoxon</a:t>
            </a:r>
            <a:endParaRPr lang="en-US" sz="16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/>
              <a:t>Epibulbäres </a:t>
            </a:r>
            <a:r>
              <a:rPr lang="en-US" sz="1200" dirty="0"/>
              <a:t>Dermoid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084CB39-E0F3-410C-A5BF-5FE386FD9BC1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58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--Linsenanomalien: Katarakt, </a:t>
            </a:r>
            <a:r>
              <a:rPr lang="en-US" sz="1200" dirty="0" err="1">
                <a:solidFill>
                  <a:srgbClr val="D6ADFF"/>
                </a:solidFill>
              </a:rPr>
              <a:t>Ektopia</a:t>
            </a:r>
            <a:r>
              <a:rPr lang="en-US" sz="1200" dirty="0">
                <a:solidFill>
                  <a:srgbClr val="D6ADFF"/>
                </a:solidFill>
              </a:rPr>
              <a:t> </a:t>
            </a:r>
            <a:r>
              <a:rPr lang="en-US" sz="1200" dirty="0" err="1">
                <a:solidFill>
                  <a:srgbClr val="D6ADFF"/>
                </a:solidFill>
              </a:rPr>
              <a:t>lentis</a:t>
            </a:r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295064342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110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Die Cornea plana gehört zu </a:t>
            </a:r>
            <a:r>
              <a:rPr lang="en-US" sz="1200" i="1" dirty="0"/>
              <a:t>beiden </a:t>
            </a:r>
            <a:r>
              <a:rPr lang="en-US" sz="1200" dirty="0"/>
              <a:t>Gruppen, weshalb sie bis jetzt aufbewahrt wurde…</a:t>
            </a:r>
            <a:endParaRPr lang="en-US" sz="1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en-US" sz="1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--</a:t>
            </a:r>
          </a:p>
          <a:p>
            <a:r>
              <a:rPr lang="en-US" sz="1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--</a:t>
            </a:r>
          </a:p>
          <a:p>
            <a:r>
              <a:rPr lang="en-US" sz="1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--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B249F8-C0BC-4DE3-AA37-198877318FB3}"/>
              </a:ext>
            </a:extLst>
          </p:cNvPr>
          <p:cNvSpPr txBox="1"/>
          <p:nvPr/>
        </p:nvSpPr>
        <p:spPr>
          <a:xfrm>
            <a:off x="3559543" y="6140018"/>
            <a:ext cx="2024914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Keine Frage – bitte fahren Sie fort</a:t>
            </a:r>
          </a:p>
        </p:txBody>
      </p:sp>
    </p:spTree>
    <p:extLst>
      <p:ext uri="{BB962C8B-B14F-4D97-AF65-F5344CB8AC3E}">
        <p14:creationId xmlns:p14="http://schemas.microsoft.com/office/powerpoint/2010/main" val="366936948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111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Die Cornea plana gehört zu </a:t>
            </a:r>
            <a:r>
              <a:rPr lang="en-US" sz="1200" i="1" dirty="0"/>
              <a:t>beiden </a:t>
            </a:r>
            <a:r>
              <a:rPr lang="en-US" sz="1200" dirty="0"/>
              <a:t>Gruppen, weshalb sie bis jetzt aufbewahrt wurde…</a:t>
            </a:r>
          </a:p>
          <a:p>
            <a:endParaRPr lang="en-US" sz="1600" dirty="0"/>
          </a:p>
          <a:p>
            <a:r>
              <a:rPr lang="en-US" sz="1200" i="1" dirty="0">
                <a:solidFill>
                  <a:srgbClr val="0000FF"/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C23076-74C2-4362-BFDA-4B7C7FD52C73}"/>
              </a:ext>
            </a:extLst>
          </p:cNvPr>
          <p:cNvSpPr txBox="1"/>
          <p:nvPr/>
        </p:nvSpPr>
        <p:spPr>
          <a:xfrm>
            <a:off x="1888035" y="5242865"/>
            <a:ext cx="5840060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(Der Grund, warum es nur drei weitere Felder gibt, wird auf der nächsten Folie deutlich)</a:t>
            </a:r>
          </a:p>
        </p:txBody>
      </p:sp>
    </p:spTree>
    <p:extLst>
      <p:ext uri="{BB962C8B-B14F-4D97-AF65-F5344CB8AC3E}">
        <p14:creationId xmlns:p14="http://schemas.microsoft.com/office/powerpoint/2010/main" val="38399853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112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Die Cornea plana gehört zu </a:t>
            </a:r>
            <a:r>
              <a:rPr lang="en-US" sz="1200" i="1" dirty="0"/>
              <a:t>beiden </a:t>
            </a:r>
            <a:r>
              <a:rPr lang="en-US" sz="1200" dirty="0"/>
              <a:t>Gruppen, weshalb sie bis jetzt aufbewahrt wurde…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--Hohe  Weitsichtigkeit  mit begleitender  akkommodativer Esotropie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5E9EE1-A278-4525-8710-E0890DC3A125}"/>
              </a:ext>
            </a:extLst>
          </p:cNvPr>
          <p:cNvSpPr/>
          <p:nvPr/>
        </p:nvSpPr>
        <p:spPr>
          <a:xfrm>
            <a:off x="1130634" y="5284063"/>
            <a:ext cx="972000" cy="3463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Refraktionsstatus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325DF0B-301A-4888-B634-22429E63C5A2}"/>
              </a:ext>
            </a:extLst>
          </p:cNvPr>
          <p:cNvSpPr/>
          <p:nvPr/>
        </p:nvSpPr>
        <p:spPr>
          <a:xfrm>
            <a:off x="3344559" y="5190585"/>
            <a:ext cx="2360619" cy="2769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900EC9-FD7C-4E73-8AFA-FF5991AEC874}"/>
              </a:ext>
            </a:extLst>
          </p:cNvPr>
          <p:cNvSpPr txBox="1"/>
          <p:nvPr/>
        </p:nvSpPr>
        <p:spPr>
          <a:xfrm>
            <a:off x="1408208" y="5642985"/>
            <a:ext cx="354584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#4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515D5D0-7192-4589-B4AA-C1EFFB788A33}"/>
              </a:ext>
            </a:extLst>
          </p:cNvPr>
          <p:cNvSpPr txBox="1"/>
          <p:nvPr/>
        </p:nvSpPr>
        <p:spPr>
          <a:xfrm>
            <a:off x="4347576" y="5462853"/>
            <a:ext cx="354584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#5</a:t>
            </a:r>
          </a:p>
        </p:txBody>
      </p:sp>
    </p:spTree>
    <p:extLst>
      <p:ext uri="{BB962C8B-B14F-4D97-AF65-F5344CB8AC3E}">
        <p14:creationId xmlns:p14="http://schemas.microsoft.com/office/powerpoint/2010/main" val="351759394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113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Die Cornea plana gehört zu </a:t>
            </a:r>
            <a:r>
              <a:rPr lang="en-US" sz="1200" i="1" dirty="0"/>
              <a:t>beiden </a:t>
            </a:r>
            <a:r>
              <a:rPr lang="en-US" sz="1200" dirty="0"/>
              <a:t>Gruppen, weshalb sie bis jetzt aufbewahrt wurde…</a:t>
            </a:r>
          </a:p>
          <a:p>
            <a:endParaRPr lang="en-US" sz="1600" dirty="0"/>
          </a:p>
          <a:p>
            <a:r>
              <a:rPr lang="en-US" sz="1200" i="1" dirty="0">
                <a:solidFill>
                  <a:srgbClr val="0000FF"/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--Hohe </a:t>
            </a:r>
            <a:r>
              <a:rPr lang="en-US" sz="1200" dirty="0" err="1">
                <a:solidFill>
                  <a:srgbClr val="0000FF"/>
                </a:solidFill>
              </a:rPr>
              <a:t>Weitsichtigkeit</a:t>
            </a:r>
            <a:r>
              <a:rPr lang="en-US" sz="1200" dirty="0">
                <a:solidFill>
                  <a:srgbClr val="0000FF"/>
                </a:solidFill>
              </a:rPr>
              <a:t> mit begleitender akkommodativer Esotropie</a:t>
            </a:r>
          </a:p>
        </p:txBody>
      </p:sp>
    </p:spTree>
    <p:extLst>
      <p:ext uri="{BB962C8B-B14F-4D97-AF65-F5344CB8AC3E}">
        <p14:creationId xmlns:p14="http://schemas.microsoft.com/office/powerpoint/2010/main" val="327011633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153A61-B0D5-4268-970F-8F4DB2F8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1718324F-37EE-4D2A-9175-06FE56205F42}" type="slidenum">
              <a:rPr lang="en-US" altLang="en-US" smtClean="0"/>
              <a:t>114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387204-4815-4466-A930-1426DA8A149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4919B-D96D-485D-813D-17817CE77B13}"/>
              </a:ext>
            </a:extLst>
          </p:cNvPr>
          <p:cNvSpPr txBox="1"/>
          <p:nvPr/>
        </p:nvSpPr>
        <p:spPr>
          <a:xfrm>
            <a:off x="3787181" y="5943600"/>
            <a:ext cx="1569660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Cornea plana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6D1071-DED3-4F37-B4A5-7A7CE6FD4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6" y="1752600"/>
            <a:ext cx="4603594" cy="3512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C90530-8E50-4F0D-9364-0E082CD65C7B}"/>
              </a:ext>
            </a:extLst>
          </p:cNvPr>
          <p:cNvSpPr txBox="1"/>
          <p:nvPr/>
        </p:nvSpPr>
        <p:spPr>
          <a:xfrm>
            <a:off x="1271731" y="5257800"/>
            <a:ext cx="2606547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de-DE" sz="1200" dirty="0"/>
              <a:t>Huch – das ist aber ziemlich flach, nicht wahr</a:t>
            </a:r>
            <a:r>
              <a:rPr lang="en-US" sz="1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7241821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153A61-B0D5-4268-970F-8F4DB2F8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1718324F-37EE-4D2A-9175-06FE56205F42}" type="slidenum">
              <a:rPr lang="en-US" altLang="en-US" smtClean="0"/>
              <a:t>115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387204-4815-4466-A930-1426DA8A149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4919B-D96D-485D-813D-17817CE77B13}"/>
              </a:ext>
            </a:extLst>
          </p:cNvPr>
          <p:cNvSpPr txBox="1"/>
          <p:nvPr/>
        </p:nvSpPr>
        <p:spPr>
          <a:xfrm>
            <a:off x="3787181" y="5943600"/>
            <a:ext cx="1569660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Cornea plana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E40B09-B388-4245-9988-B5F644073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092" y="1752139"/>
            <a:ext cx="3670108" cy="35093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6D1071-DED3-4F37-B4A5-7A7CE6FD4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6" y="1752600"/>
            <a:ext cx="4603594" cy="3512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C90530-8E50-4F0D-9364-0E082CD65C7B}"/>
              </a:ext>
            </a:extLst>
          </p:cNvPr>
          <p:cNvSpPr txBox="1"/>
          <p:nvPr/>
        </p:nvSpPr>
        <p:spPr>
          <a:xfrm>
            <a:off x="1271731" y="5257800"/>
            <a:ext cx="2606547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Huch – das </a:t>
            </a:r>
            <a:r>
              <a:rPr lang="en-US" sz="1200" b="1" dirty="0"/>
              <a:t>ist </a:t>
            </a:r>
            <a:r>
              <a:rPr lang="en-US" sz="1200" dirty="0"/>
              <a:t>aber ziemlich flach, </a:t>
            </a:r>
            <a:r>
              <a:rPr lang="en-US" sz="1200" dirty="0" err="1"/>
              <a:t>nicht wahr</a:t>
            </a:r>
            <a:r>
              <a:rPr lang="en-US" sz="1200" dirty="0"/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FCCF85-1147-4C0D-B015-AB75AF11CDEC}"/>
              </a:ext>
            </a:extLst>
          </p:cNvPr>
          <p:cNvSpPr txBox="1"/>
          <p:nvPr/>
        </p:nvSpPr>
        <p:spPr>
          <a:xfrm>
            <a:off x="5879613" y="5257800"/>
            <a:ext cx="2249077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Beachten Sie den „unscharfen“ Limbus</a:t>
            </a:r>
          </a:p>
        </p:txBody>
      </p:sp>
    </p:spTree>
    <p:extLst>
      <p:ext uri="{BB962C8B-B14F-4D97-AF65-F5344CB8AC3E}">
        <p14:creationId xmlns:p14="http://schemas.microsoft.com/office/powerpoint/2010/main" val="129149606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116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612848" y="4687722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28931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durchschnittliche zentrale Hornhautkrümmung einer normalen Hornhaut bei Erwachsenen?</a:t>
            </a:r>
            <a:endParaRPr lang="en-US" sz="1400" i="1" dirty="0">
              <a:solidFill>
                <a:srgbClr val="FFFF00"/>
              </a:solidFill>
            </a:endParaRPr>
          </a:p>
          <a:p>
            <a:r>
              <a:rPr lang="en-US" sz="1200" dirty="0" err="1">
                <a:solidFill>
                  <a:srgbClr val="FFFF00"/>
                </a:solidFill>
              </a:rPr>
              <a:t>Etwa</a:t>
            </a:r>
            <a:r>
              <a:rPr lang="en-US" sz="1200" dirty="0">
                <a:solidFill>
                  <a:srgbClr val="FFFF00"/>
                </a:solidFill>
              </a:rPr>
              <a:t> 43 D</a:t>
            </a: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Technisch gesehen weniger </a:t>
            </a:r>
            <a:r>
              <a:rPr lang="en-US" sz="1200" dirty="0" err="1">
                <a:solidFill>
                  <a:srgbClr val="FFFF00"/>
                </a:solidFill>
              </a:rPr>
              <a:t>als</a:t>
            </a:r>
            <a:r>
              <a:rPr lang="en-US" sz="1200" dirty="0">
                <a:solidFill>
                  <a:srgbClr val="FFFF00"/>
                </a:solidFill>
              </a:rPr>
              <a:t> 43 D, aber lassen Sie sich nicht täuschen – die meisten Hornhäute, die nahe an 43 D liegen, sind keine „Plana“</a:t>
            </a:r>
          </a:p>
          <a:p>
            <a:endParaRPr lang="en-US" sz="14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OK, wie hoch ist die typische Brechkraft einer plana-Hornhaut?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Wenn die Hornhaut dieselbe Krümmung wie die angrenzende Sklera aufweist, </a:t>
            </a:r>
            <a:r>
              <a:rPr lang="en-US" sz="1200" dirty="0" err="1">
                <a:solidFill>
                  <a:srgbClr val="FFFF00"/>
                </a:solidFill>
              </a:rPr>
              <a:t>ist</a:t>
            </a:r>
            <a:r>
              <a:rPr lang="en-US" sz="1200" dirty="0">
                <a:solidFill>
                  <a:srgbClr val="FFFF00"/>
                </a:solidFill>
              </a:rPr>
              <a:t> die </a:t>
            </a:r>
            <a:r>
              <a:rPr lang="en-US" sz="1200" dirty="0" err="1">
                <a:solidFill>
                  <a:srgbClr val="FFFF00"/>
                </a:solidFill>
              </a:rPr>
              <a:t>Hornhaut</a:t>
            </a:r>
            <a:r>
              <a:rPr lang="en-US" sz="1200" dirty="0">
                <a:solidFill>
                  <a:srgbClr val="FFFF00"/>
                </a:solidFill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110967573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117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612848" y="4616047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28931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43 D</a:t>
            </a:r>
            <a:endParaRPr lang="en-US" sz="1400" dirty="0">
              <a:solidFill>
                <a:srgbClr val="FFFF00"/>
              </a:solidFill>
            </a:endParaRP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Technisch gesehen weniger </a:t>
            </a:r>
            <a:r>
              <a:rPr lang="en-US" sz="1200" dirty="0" err="1">
                <a:solidFill>
                  <a:srgbClr val="FFFF00"/>
                </a:solidFill>
              </a:rPr>
              <a:t>als</a:t>
            </a:r>
            <a:r>
              <a:rPr lang="en-US" sz="1200" dirty="0">
                <a:solidFill>
                  <a:srgbClr val="FFFF00"/>
                </a:solidFill>
              </a:rPr>
              <a:t> 43 D, aber lassen Sie sich nicht täuschen – die meisten Hornhäute, die nahe an 43 D liegen, sind keine „Plana“</a:t>
            </a:r>
          </a:p>
          <a:p>
            <a:endParaRPr lang="en-US" sz="14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OK, wie hoch ist die typische Brechkraft einer plana-Hornhaut?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Wenn die Hornhaut dieselbe Krümmung wie die angrenzende Sklera aufweist, </a:t>
            </a:r>
            <a:r>
              <a:rPr lang="en-US" sz="1200" dirty="0" err="1">
                <a:solidFill>
                  <a:srgbClr val="FFFF00"/>
                </a:solidFill>
              </a:rPr>
              <a:t>ist</a:t>
            </a:r>
            <a:r>
              <a:rPr lang="en-US" sz="1200" dirty="0">
                <a:solidFill>
                  <a:srgbClr val="FFFF00"/>
                </a:solidFill>
              </a:rPr>
              <a:t> die </a:t>
            </a:r>
            <a:r>
              <a:rPr lang="en-US" sz="1200" dirty="0" err="1">
                <a:solidFill>
                  <a:srgbClr val="FFFF00"/>
                </a:solidFill>
              </a:rPr>
              <a:t>Hornhaut</a:t>
            </a:r>
            <a:r>
              <a:rPr lang="en-US" sz="1200" dirty="0">
                <a:solidFill>
                  <a:srgbClr val="FFFF00"/>
                </a:solidFill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99099058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118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609265" y="4638845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28931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43 D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Technisch gesehen weniger </a:t>
            </a:r>
            <a:r>
              <a:rPr lang="en-US" sz="1200" dirty="0" err="1">
                <a:solidFill>
                  <a:srgbClr val="FFFF00"/>
                </a:solidFill>
              </a:rPr>
              <a:t>als</a:t>
            </a:r>
            <a:r>
              <a:rPr lang="en-US" sz="1200" dirty="0">
                <a:solidFill>
                  <a:srgbClr val="FFFF00"/>
                </a:solidFill>
              </a:rPr>
              <a:t> 43 D, aber lassen Sie sich nicht täuschen – die meisten Hornhäute, die nahe an 43 D liegen, sind keine „Plana“</a:t>
            </a:r>
          </a:p>
          <a:p>
            <a:endParaRPr lang="en-US" sz="14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OK, wie hoch ist die typische Brechkraft einer plana-Hornhaut?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Wenn die Hornhaut dieselbe Krümmung wie die angrenzende Sklera aufweist, </a:t>
            </a:r>
            <a:r>
              <a:rPr lang="en-US" sz="1200" dirty="0" err="1">
                <a:solidFill>
                  <a:srgbClr val="FFFF00"/>
                </a:solidFill>
              </a:rPr>
              <a:t>ist</a:t>
            </a:r>
            <a:r>
              <a:rPr lang="en-US" sz="1200" dirty="0">
                <a:solidFill>
                  <a:srgbClr val="FFFF00"/>
                </a:solidFill>
              </a:rPr>
              <a:t> die </a:t>
            </a:r>
            <a:r>
              <a:rPr lang="en-US" sz="1200" dirty="0" err="1">
                <a:solidFill>
                  <a:srgbClr val="FFFF00"/>
                </a:solidFill>
              </a:rPr>
              <a:t>Hornhaut</a:t>
            </a:r>
            <a:r>
              <a:rPr lang="en-US" sz="1200" dirty="0">
                <a:solidFill>
                  <a:srgbClr val="FFFF00"/>
                </a:solidFill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235884044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119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601394" y="4629037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Wie hoch ist die durchschnittliche zentrale Hornhautkrümmung einer normalen Hornhaut bei Erwachsenen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43 D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Technisch gesehen weniger </a:t>
            </a:r>
            <a:r>
              <a:rPr lang="en-US" sz="1200" dirty="0" err="1">
                <a:solidFill>
                  <a:srgbClr val="0000FF"/>
                </a:solidFill>
              </a:rPr>
              <a:t>als</a:t>
            </a:r>
            <a:r>
              <a:rPr lang="en-US" sz="1200" dirty="0">
                <a:solidFill>
                  <a:srgbClr val="0000FF"/>
                </a:solidFill>
              </a:rPr>
              <a:t> 43 D, aber lassen Sie sich nicht täuschen – die meisten Hornhäute, die sich in der Nähe von 43 D befinden, sind keine „Plana“. Eine „Plana“-Hornhaut ist </a:t>
            </a:r>
            <a:r>
              <a:rPr lang="en-US" sz="1200" b="1" dirty="0">
                <a:solidFill>
                  <a:srgbClr val="0000FF"/>
                </a:solidFill>
              </a:rPr>
              <a:t>wesentlich </a:t>
            </a:r>
            <a:r>
              <a:rPr lang="en-US" sz="1200" dirty="0">
                <a:solidFill>
                  <a:srgbClr val="0000FF"/>
                </a:solidFill>
              </a:rPr>
              <a:t>flacher.</a:t>
            </a:r>
          </a:p>
          <a:p>
            <a:endParaRPr lang="en-US" sz="14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Wenn die Hornhaut dieselbe Krümmung wie die angrenzende Sklera aufweist, </a:t>
            </a:r>
            <a:r>
              <a:rPr lang="en-US" sz="1200" dirty="0" err="1">
                <a:solidFill>
                  <a:srgbClr val="FFFF00"/>
                </a:solidFill>
              </a:rPr>
              <a:t>ist</a:t>
            </a:r>
            <a:r>
              <a:rPr lang="en-US" sz="1200" dirty="0">
                <a:solidFill>
                  <a:srgbClr val="FFFF00"/>
                </a:solidFill>
              </a:rPr>
              <a:t> die </a:t>
            </a:r>
            <a:r>
              <a:rPr lang="en-US" sz="1200" dirty="0" err="1">
                <a:solidFill>
                  <a:srgbClr val="FFFF00"/>
                </a:solidFill>
              </a:rPr>
              <a:t>Hornhaut</a:t>
            </a:r>
            <a:r>
              <a:rPr lang="en-US" sz="1200" dirty="0">
                <a:solidFill>
                  <a:srgbClr val="FFFF00"/>
                </a:solidFill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587435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  <a:endParaRPr lang="en-US" sz="1600" dirty="0">
              <a:solidFill>
                <a:srgbClr val="D6ADFF"/>
              </a:solidFill>
            </a:endParaRP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--Linsenanomalien: Katarakt, </a:t>
            </a:r>
            <a:r>
              <a:rPr lang="en-US" sz="1200" dirty="0" err="1">
                <a:solidFill>
                  <a:srgbClr val="D6ADFF"/>
                </a:solidFill>
              </a:rPr>
              <a:t>Ektopia</a:t>
            </a:r>
            <a:r>
              <a:rPr lang="en-US" sz="1200" dirty="0">
                <a:solidFill>
                  <a:srgbClr val="D6ADFF"/>
                </a:solidFill>
              </a:rPr>
              <a:t> </a:t>
            </a:r>
            <a:r>
              <a:rPr lang="en-US" sz="1200" dirty="0" err="1">
                <a:solidFill>
                  <a:srgbClr val="D6ADFF"/>
                </a:solidFill>
              </a:rPr>
              <a:t>lentis</a:t>
            </a:r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252872562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590415" y="4649690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43 D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Technisch gesehen weniger </a:t>
            </a:r>
            <a:r>
              <a:rPr lang="en-US" sz="1200" dirty="0" err="1">
                <a:solidFill>
                  <a:srgbClr val="0000FF"/>
                </a:solidFill>
              </a:rPr>
              <a:t>als</a:t>
            </a:r>
            <a:r>
              <a:rPr lang="en-US" sz="1200" dirty="0">
                <a:solidFill>
                  <a:srgbClr val="0000FF"/>
                </a:solidFill>
              </a:rPr>
              <a:t> 43 D, aber lassen Sie sich nicht täuschen – die meisten Hornhäute, die sich in der Nähe von 43 D befinden, sind keine „Plana“. Plana-Hornhäute sind </a:t>
            </a:r>
            <a:r>
              <a:rPr lang="en-US" sz="1200" b="1" dirty="0">
                <a:solidFill>
                  <a:srgbClr val="0000FF"/>
                </a:solidFill>
              </a:rPr>
              <a:t>wesentlich </a:t>
            </a:r>
            <a:r>
              <a:rPr lang="en-US" sz="1200" dirty="0">
                <a:solidFill>
                  <a:srgbClr val="0000FF"/>
                </a:solidFill>
              </a:rPr>
              <a:t>flacher.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OK, wie hoch ist die typische Brechkraft einer „plana“-Hornhaut?</a:t>
            </a:r>
            <a:endParaRPr lang="en-US" sz="1400" i="1" dirty="0">
              <a:solidFill>
                <a:srgbClr val="FFFF00"/>
              </a:solidFill>
            </a:endParaRPr>
          </a:p>
          <a:p>
            <a:r>
              <a:rPr lang="en-US" sz="1200" dirty="0">
                <a:solidFill>
                  <a:srgbClr val="FFFF00"/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Wenn die Hornhaut dieselbe Krümmung wie die angrenzende Sklera aufweist, </a:t>
            </a:r>
            <a:r>
              <a:rPr lang="en-US" sz="1200" dirty="0" err="1">
                <a:solidFill>
                  <a:srgbClr val="FFFF00"/>
                </a:solidFill>
              </a:rPr>
              <a:t>ist</a:t>
            </a:r>
            <a:r>
              <a:rPr lang="en-US" sz="1200" dirty="0">
                <a:solidFill>
                  <a:srgbClr val="FFFF00"/>
                </a:solidFill>
              </a:rPr>
              <a:t> die </a:t>
            </a:r>
            <a:r>
              <a:rPr lang="en-US" sz="1200" dirty="0" err="1">
                <a:solidFill>
                  <a:srgbClr val="FFFF00"/>
                </a:solidFill>
              </a:rPr>
              <a:t>Hornhaut</a:t>
            </a:r>
            <a:r>
              <a:rPr lang="en-US" sz="1200" dirty="0">
                <a:solidFill>
                  <a:srgbClr val="FFFF00"/>
                </a:solidFill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82399514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562305" y="4616233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43 D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Technisch gesehen weniger </a:t>
            </a:r>
            <a:r>
              <a:rPr lang="en-US" sz="1200" dirty="0" err="1">
                <a:solidFill>
                  <a:srgbClr val="0000FF"/>
                </a:solidFill>
              </a:rPr>
              <a:t>als</a:t>
            </a:r>
            <a:r>
              <a:rPr lang="en-US" sz="1200" dirty="0">
                <a:solidFill>
                  <a:srgbClr val="0000FF"/>
                </a:solidFill>
              </a:rPr>
              <a:t> 43 D, aber lassen Sie sich nicht täuschen – die meisten Hornhäute, die sich in der Nähe von 43 D befinden, sind keine „Plana“. Plana-Hornhäute sind </a:t>
            </a:r>
            <a:r>
              <a:rPr lang="en-US" sz="1200" b="1" dirty="0">
                <a:solidFill>
                  <a:srgbClr val="0000FF"/>
                </a:solidFill>
              </a:rPr>
              <a:t>wesentlich </a:t>
            </a:r>
            <a:r>
              <a:rPr lang="en-US" sz="1200" dirty="0">
                <a:solidFill>
                  <a:srgbClr val="0000FF"/>
                </a:solidFill>
              </a:rPr>
              <a:t>flacher.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Werte im Bereich von 30–35 D sind üblich</a:t>
            </a:r>
            <a:endParaRPr lang="en-US" sz="1400" dirty="0">
              <a:solidFill>
                <a:srgbClr val="FFFF00"/>
              </a:solidFill>
            </a:endParaRP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Wenn die Hornhaut dieselbe Krümmung wie die angrenzende Sklera aufweist, </a:t>
            </a:r>
            <a:r>
              <a:rPr lang="en-US" sz="1200" dirty="0" err="1">
                <a:solidFill>
                  <a:srgbClr val="FFFF00"/>
                </a:solidFill>
              </a:rPr>
              <a:t>ist</a:t>
            </a:r>
            <a:r>
              <a:rPr lang="en-US" sz="1200" dirty="0">
                <a:solidFill>
                  <a:srgbClr val="FFFF00"/>
                </a:solidFill>
              </a:rPr>
              <a:t> die </a:t>
            </a:r>
            <a:r>
              <a:rPr lang="en-US" sz="1200" dirty="0" err="1">
                <a:solidFill>
                  <a:srgbClr val="FFFF00"/>
                </a:solidFill>
              </a:rPr>
              <a:t>Hornhaut</a:t>
            </a:r>
            <a:r>
              <a:rPr lang="en-US" sz="1200" dirty="0">
                <a:solidFill>
                  <a:srgbClr val="FFFF00"/>
                </a:solidFill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246425964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153A61-B0D5-4268-970F-8F4DB2F8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1718324F-37EE-4D2A-9175-06FE56205F42}" type="slidenum">
              <a:rPr lang="en-US" altLang="en-US" smtClean="0"/>
              <a:t>122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387204-4815-4466-A930-1426DA8A149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4919B-D96D-485D-813D-17817CE77B13}"/>
              </a:ext>
            </a:extLst>
          </p:cNvPr>
          <p:cNvSpPr txBox="1"/>
          <p:nvPr/>
        </p:nvSpPr>
        <p:spPr>
          <a:xfrm>
            <a:off x="1827163" y="5943600"/>
            <a:ext cx="5489709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Cornea plana: Keratometrie (ich weiß, das Bild ist wirklich unscharf)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9674FF-E63C-4B1B-B263-D51DFBE3C5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821188"/>
            <a:ext cx="4183462" cy="32842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072A54-3CB1-4654-99CC-B6A84DCDF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65" y="1821188"/>
            <a:ext cx="4636535" cy="328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581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590405" y="4647844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43 D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Technisch gesehen weniger </a:t>
            </a:r>
            <a:r>
              <a:rPr lang="en-US" sz="1200" dirty="0" err="1">
                <a:solidFill>
                  <a:srgbClr val="0000FF"/>
                </a:solidFill>
              </a:rPr>
              <a:t>als</a:t>
            </a:r>
            <a:r>
              <a:rPr lang="en-US" sz="1200" dirty="0">
                <a:solidFill>
                  <a:srgbClr val="0000FF"/>
                </a:solidFill>
              </a:rPr>
              <a:t> 43 D, aber lassen Sie sich nicht täuschen – die meisten Hornhäute, die sich in der Nähe von 43 D befinden, sind keine „Plana“. Plana-Hornhäute sind </a:t>
            </a:r>
            <a:r>
              <a:rPr lang="en-US" sz="1200" b="1" dirty="0">
                <a:solidFill>
                  <a:srgbClr val="0000FF"/>
                </a:solidFill>
              </a:rPr>
              <a:t>wesentlich </a:t>
            </a:r>
            <a:r>
              <a:rPr lang="en-US" sz="1200" dirty="0">
                <a:solidFill>
                  <a:srgbClr val="0000FF"/>
                </a:solidFill>
              </a:rPr>
              <a:t>flacher.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Gibt es eine pathognomonische Hornhautkrümmung – wie sieht diese aus? (Hinweis: Es handelt sich nicht um einen bestimmten numerischen Wert.)</a:t>
            </a:r>
            <a:endParaRPr lang="en-US" sz="1400" i="1" dirty="0">
              <a:solidFill>
                <a:srgbClr val="FFFF00"/>
              </a:solidFill>
            </a:endParaRPr>
          </a:p>
          <a:p>
            <a:r>
              <a:rPr lang="en-US" sz="1200" dirty="0">
                <a:solidFill>
                  <a:srgbClr val="FFFF00"/>
                </a:solidFill>
              </a:rPr>
              <a:t>Wenn die Hornhaut dieselbe Krümmung wie die angrenzende Sklera aufweist, </a:t>
            </a:r>
            <a:r>
              <a:rPr lang="en-US" sz="1200" dirty="0" err="1">
                <a:solidFill>
                  <a:srgbClr val="FFFF00"/>
                </a:solidFill>
              </a:rPr>
              <a:t>ist</a:t>
            </a:r>
            <a:r>
              <a:rPr lang="en-US" sz="1200" dirty="0">
                <a:solidFill>
                  <a:srgbClr val="FFFF00"/>
                </a:solidFill>
              </a:rPr>
              <a:t> die </a:t>
            </a:r>
            <a:r>
              <a:rPr lang="en-US" sz="1200" dirty="0" err="1">
                <a:solidFill>
                  <a:srgbClr val="FFFF00"/>
                </a:solidFill>
              </a:rPr>
              <a:t>Hornhaut</a:t>
            </a:r>
            <a:r>
              <a:rPr lang="en-US" sz="1200" dirty="0">
                <a:solidFill>
                  <a:srgbClr val="FFFF00"/>
                </a:solidFill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93432333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590405" y="4670456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43 D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Technisch gesehen weniger </a:t>
            </a:r>
            <a:r>
              <a:rPr lang="en-US" sz="1200" dirty="0" err="1">
                <a:solidFill>
                  <a:srgbClr val="0000FF"/>
                </a:solidFill>
              </a:rPr>
              <a:t>als</a:t>
            </a:r>
            <a:r>
              <a:rPr lang="en-US" sz="1200" dirty="0">
                <a:solidFill>
                  <a:srgbClr val="0000FF"/>
                </a:solidFill>
              </a:rPr>
              <a:t> 43 D, aber lassen Sie sich nicht täuschen – die meisten Hornhäute, die sich in der Nähe von 43 D befinden, sind keine „Plana“. Plana-Hornhäute sind </a:t>
            </a:r>
            <a:r>
              <a:rPr lang="en-US" sz="1200" b="1" dirty="0">
                <a:solidFill>
                  <a:srgbClr val="0000FF"/>
                </a:solidFill>
              </a:rPr>
              <a:t>wesentlich </a:t>
            </a:r>
            <a:r>
              <a:rPr lang="en-US" sz="1200" dirty="0">
                <a:solidFill>
                  <a:srgbClr val="0000FF"/>
                </a:solidFill>
              </a:rPr>
              <a:t>flacher.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Wenn die Hornhaut dieselbe Krümmung wie die angrenzende Sklera aufweist,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Hornhaut</a:t>
            </a:r>
            <a:r>
              <a:rPr lang="en-US" sz="1200" dirty="0">
                <a:solidFill>
                  <a:srgbClr val="0000FF"/>
                </a:solidFill>
              </a:rPr>
              <a:t> plan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4BB2D-5A9D-495C-8BA2-7A639A3A137B}"/>
              </a:ext>
            </a:extLst>
          </p:cNvPr>
          <p:cNvSpPr/>
          <p:nvPr/>
        </p:nvSpPr>
        <p:spPr>
          <a:xfrm>
            <a:off x="6019800" y="6418100"/>
            <a:ext cx="533400" cy="2407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6697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562305" y="4638791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Etwa</a:t>
            </a:r>
            <a:r>
              <a:rPr lang="en-US" sz="1200" dirty="0">
                <a:solidFill>
                  <a:srgbClr val="0000FF"/>
                </a:solidFill>
              </a:rPr>
              <a:t> 43 D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Technisch gesehen weniger </a:t>
            </a:r>
            <a:r>
              <a:rPr lang="en-US" sz="1200" dirty="0" err="1">
                <a:solidFill>
                  <a:srgbClr val="0000FF"/>
                </a:solidFill>
              </a:rPr>
              <a:t>als</a:t>
            </a:r>
            <a:r>
              <a:rPr lang="en-US" sz="1200" dirty="0">
                <a:solidFill>
                  <a:srgbClr val="0000FF"/>
                </a:solidFill>
              </a:rPr>
              <a:t> 43 D, aber lassen Sie sich nicht täuschen – die meisten Hornhäute, die sich in der Nähe von 43 D befinden, sind keine „Plana“. Plana-Hornhäute sind </a:t>
            </a:r>
            <a:r>
              <a:rPr lang="en-US" sz="1200" b="1" dirty="0">
                <a:solidFill>
                  <a:srgbClr val="0000FF"/>
                </a:solidFill>
              </a:rPr>
              <a:t>viel </a:t>
            </a:r>
            <a:r>
              <a:rPr lang="en-US" sz="1200" dirty="0">
                <a:solidFill>
                  <a:srgbClr val="0000FF"/>
                </a:solidFill>
              </a:rPr>
              <a:t>flacher.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Wenn die Hornhaut dieselbe Krümmung wie die angrenzende Sklera aufweist, </a:t>
            </a:r>
            <a:r>
              <a:rPr lang="en-US" sz="1200" dirty="0" err="1">
                <a:solidFill>
                  <a:srgbClr val="0000FF"/>
                </a:solidFill>
              </a:rPr>
              <a:t>ist</a:t>
            </a:r>
            <a:r>
              <a:rPr lang="en-US" sz="1200" dirty="0">
                <a:solidFill>
                  <a:srgbClr val="0000FF"/>
                </a:solidFill>
              </a:rPr>
              <a:t> die </a:t>
            </a:r>
            <a:r>
              <a:rPr lang="en-US" sz="1200" dirty="0" err="1">
                <a:solidFill>
                  <a:srgbClr val="0000FF"/>
                </a:solidFill>
              </a:rPr>
              <a:t>Hornhaut</a:t>
            </a:r>
            <a:r>
              <a:rPr lang="en-US" sz="1200" dirty="0">
                <a:solidFill>
                  <a:srgbClr val="0000FF"/>
                </a:solidFill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184144008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539345" y="4617477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Etwa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Technisch gesehen weniger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als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D, aber lassen Sie sich nicht täuschen – die meisten Hornhäute, die sich in der Nähe von 43 D befinden, sind keine „Plana“. Plana-Hornhäute sind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viel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flacher.</a:t>
            </a: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Wenn die Hornhaut </a:t>
            </a:r>
            <a:r>
              <a:rPr lang="en-US" sz="1200" u="sng" dirty="0">
                <a:solidFill>
                  <a:srgbClr val="0000FF"/>
                </a:solidFill>
              </a:rPr>
              <a:t>dieselbe Krümmung wie die angrenzende Sklera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aufweist,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die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Hornhaut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plan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ED3796-6570-458E-977A-B6007F5BE957}"/>
              </a:ext>
            </a:extLst>
          </p:cNvPr>
          <p:cNvSpPr/>
          <p:nvPr/>
        </p:nvSpPr>
        <p:spPr>
          <a:xfrm>
            <a:off x="2994522" y="6279451"/>
            <a:ext cx="3716158" cy="5013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44AF71-4CF6-40BD-B99E-467911AF3416}"/>
              </a:ext>
            </a:extLst>
          </p:cNvPr>
          <p:cNvSpPr txBox="1"/>
          <p:nvPr/>
        </p:nvSpPr>
        <p:spPr>
          <a:xfrm>
            <a:off x="2420114" y="4678003"/>
            <a:ext cx="5065771" cy="113364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Aber wenn die Hornhaut dieselbe Krümmung wie die angrenzende Sklera aufweist, warum handelt es sich dann nicht einfach um </a:t>
            </a:r>
            <a:r>
              <a:rPr lang="en-US" sz="1200" i="1" dirty="0" err="1">
                <a:solidFill>
                  <a:srgbClr val="0000FF"/>
                </a:solidFill>
              </a:rPr>
              <a:t>eine Sklerokornea</a:t>
            </a:r>
            <a:r>
              <a:rPr lang="en-US" sz="1200" i="1" dirty="0">
                <a:solidFill>
                  <a:srgbClr val="0000FF"/>
                </a:solidFill>
              </a:rPr>
              <a:t>? Wie unterscheiden Sie zwischen diesen Zuständen? </a:t>
            </a:r>
            <a:endParaRPr lang="en-US" sz="1400" i="1" dirty="0">
              <a:solidFill>
                <a:srgbClr val="99FF99"/>
              </a:solidFill>
            </a:endParaRPr>
          </a:p>
          <a:p>
            <a:r>
              <a:rPr lang="en-US" sz="1200" dirty="0">
                <a:solidFill>
                  <a:srgbClr val="99FF99"/>
                </a:solidFill>
              </a:rPr>
              <a:t>Der Unterschied liegt in der Transparenz der Hornhaut:</a:t>
            </a:r>
          </a:p>
          <a:p>
            <a:r>
              <a:rPr lang="en-US" sz="1200" dirty="0">
                <a:solidFill>
                  <a:srgbClr val="99FF99"/>
                </a:solidFill>
              </a:rPr>
              <a:t>Bei der </a:t>
            </a:r>
            <a:r>
              <a:rPr lang="en-US" sz="1200" dirty="0" err="1">
                <a:solidFill>
                  <a:srgbClr val="99FF99"/>
                </a:solidFill>
              </a:rPr>
              <a:t>Sklerokornea</a:t>
            </a:r>
            <a:r>
              <a:rPr lang="en-US" sz="1200" dirty="0">
                <a:solidFill>
                  <a:srgbClr val="99FF99"/>
                </a:solidFill>
              </a:rPr>
              <a:t> ist die Hornhaut undurchsichtig </a:t>
            </a:r>
          </a:p>
          <a:p>
            <a:r>
              <a:rPr lang="en-US" sz="1200" dirty="0">
                <a:solidFill>
                  <a:srgbClr val="99FF99"/>
                </a:solidFill>
              </a:rPr>
              <a:t>Bei der Cornea plana ist die Hornhaut klar</a:t>
            </a:r>
          </a:p>
        </p:txBody>
      </p:sp>
    </p:spTree>
    <p:extLst>
      <p:ext uri="{BB962C8B-B14F-4D97-AF65-F5344CB8AC3E}">
        <p14:creationId xmlns:p14="http://schemas.microsoft.com/office/powerpoint/2010/main" val="308761439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541792" y="4652261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Wie hoch ist die durchschnittliche zentrale Hornhautkrümmung einer normalen Hornhaut bei Erwachsenen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Etwa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Technisch gesehen weniger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als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D, aber lassen Sie sich nicht täuschen – die meisten Hornhäute, die sich in der Nähe von 43 D befinden, sind keine „Plana“. Plana-Hornhäute sind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wesentlich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flacher.</a:t>
            </a: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Wenn die Hornhaut </a:t>
            </a:r>
            <a:r>
              <a:rPr lang="en-US" sz="1200" u="sng" dirty="0">
                <a:solidFill>
                  <a:srgbClr val="0000FF"/>
                </a:solidFill>
              </a:rPr>
              <a:t>dieselbe Krümmung wie die angrenzende Sklera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aufweist,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die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Hornhaut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plan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ED3796-6570-458E-977A-B6007F5BE957}"/>
              </a:ext>
            </a:extLst>
          </p:cNvPr>
          <p:cNvSpPr/>
          <p:nvPr/>
        </p:nvSpPr>
        <p:spPr>
          <a:xfrm>
            <a:off x="2994522" y="6279451"/>
            <a:ext cx="3716158" cy="5013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44AF71-4CF6-40BD-B99E-467911AF3416}"/>
              </a:ext>
            </a:extLst>
          </p:cNvPr>
          <p:cNvSpPr txBox="1"/>
          <p:nvPr/>
        </p:nvSpPr>
        <p:spPr>
          <a:xfrm>
            <a:off x="2420114" y="4678003"/>
            <a:ext cx="5065771" cy="113364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Aber wenn die Hornhaut dieselbe Krümmung wie die angrenzende Sklera aufweist, warum handelt es sich dann nicht einfach um </a:t>
            </a:r>
            <a:r>
              <a:rPr lang="en-US" sz="1200" i="1" dirty="0" err="1">
                <a:solidFill>
                  <a:srgbClr val="0000FF"/>
                </a:solidFill>
              </a:rPr>
              <a:t>eine Sklerokornea</a:t>
            </a:r>
            <a:r>
              <a:rPr lang="en-US" sz="1200" i="1" dirty="0">
                <a:solidFill>
                  <a:srgbClr val="0000FF"/>
                </a:solidFill>
              </a:rPr>
              <a:t>? Wie unterscheiden Sie zwischen diesen Zuständen?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entscheidende Unterschied liegt in der Transparenz der Hornhaut </a:t>
            </a:r>
            <a:endParaRPr lang="en-US" sz="1400" dirty="0">
              <a:solidFill>
                <a:srgbClr val="99FF99"/>
              </a:solidFill>
            </a:endParaRPr>
          </a:p>
          <a:p>
            <a:r>
              <a:rPr lang="en-US" sz="1200" dirty="0">
                <a:solidFill>
                  <a:srgbClr val="99FF99"/>
                </a:solidFill>
              </a:rPr>
              <a:t>Bei der </a:t>
            </a:r>
            <a:r>
              <a:rPr lang="en-US" sz="1200" dirty="0" err="1">
                <a:solidFill>
                  <a:srgbClr val="99FF99"/>
                </a:solidFill>
              </a:rPr>
              <a:t>Sklerokornea</a:t>
            </a:r>
            <a:r>
              <a:rPr lang="en-US" sz="1200" dirty="0">
                <a:solidFill>
                  <a:srgbClr val="99FF99"/>
                </a:solidFill>
              </a:rPr>
              <a:t> ist die Hornhaut undurchsichtig </a:t>
            </a:r>
          </a:p>
          <a:p>
            <a:r>
              <a:rPr lang="en-US" sz="1200" dirty="0">
                <a:solidFill>
                  <a:srgbClr val="99FF99"/>
                </a:solidFill>
              </a:rPr>
              <a:t>Bei der Cornea plana ist die Hornhaut (relativ gesehen) klar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51A807-7FEC-440D-ABB7-F1E49DC1387F}"/>
              </a:ext>
            </a:extLst>
          </p:cNvPr>
          <p:cNvSpPr/>
          <p:nvPr/>
        </p:nvSpPr>
        <p:spPr>
          <a:xfrm>
            <a:off x="5356089" y="5212378"/>
            <a:ext cx="833147" cy="252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48112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629519" y="4638845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Etwa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Technisch gesehen weniger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als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D, aber lassen Sie sich nicht täuschen – die meisten Hornhäute, die sich in der Nähe von 43 D befinden, sind keine „Plana“. Plana-Hornhäute sind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wesentlich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flacher.</a:t>
            </a: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Wenn die Hornhaut </a:t>
            </a:r>
            <a:r>
              <a:rPr lang="en-US" sz="1200" u="sng" dirty="0">
                <a:solidFill>
                  <a:srgbClr val="0000FF"/>
                </a:solidFill>
              </a:rPr>
              <a:t>dieselbe Krümmung wie die angrenzende Sklera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aufweist,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die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Hornhaut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plan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ED3796-6570-458E-977A-B6007F5BE957}"/>
              </a:ext>
            </a:extLst>
          </p:cNvPr>
          <p:cNvSpPr/>
          <p:nvPr/>
        </p:nvSpPr>
        <p:spPr>
          <a:xfrm>
            <a:off x="2994522" y="6279451"/>
            <a:ext cx="3716158" cy="5013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44AF71-4CF6-40BD-B99E-467911AF3416}"/>
              </a:ext>
            </a:extLst>
          </p:cNvPr>
          <p:cNvSpPr txBox="1"/>
          <p:nvPr/>
        </p:nvSpPr>
        <p:spPr>
          <a:xfrm>
            <a:off x="2420114" y="4678003"/>
            <a:ext cx="5065771" cy="113364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Aber wenn die Hornhaut dieselbe Krümmung wie die angrenzende Sklera aufweist, warum handelt es sich dann nicht einfach um eine </a:t>
            </a:r>
            <a:r>
              <a:rPr lang="de-DE" sz="1200" i="1" dirty="0" err="1">
                <a:solidFill>
                  <a:srgbClr val="0000FF"/>
                </a:solidFill>
              </a:rPr>
              <a:t>Sklerokornea</a:t>
            </a:r>
            <a:r>
              <a:rPr lang="de-DE" sz="1200" i="1" dirty="0">
                <a:solidFill>
                  <a:srgbClr val="0000FF"/>
                </a:solidFill>
              </a:rPr>
              <a:t>? Wie unterscheiden Sie zwischen diesen Zuständen</a:t>
            </a:r>
            <a:r>
              <a:rPr lang="en-US" sz="1200" i="1" dirty="0">
                <a:solidFill>
                  <a:srgbClr val="0000FF"/>
                </a:solidFill>
              </a:rPr>
              <a:t>?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entscheidende Unterschied liegt in der Transparenz der Hornhaut </a:t>
            </a:r>
            <a:endParaRPr lang="en-US" sz="1400" dirty="0">
              <a:solidFill>
                <a:srgbClr val="99FF99"/>
              </a:solidFill>
            </a:endParaRPr>
          </a:p>
          <a:p>
            <a:r>
              <a:rPr lang="en-US" sz="1200" dirty="0">
                <a:solidFill>
                  <a:srgbClr val="99FF99"/>
                </a:solidFill>
              </a:rPr>
              <a:t>Bei der </a:t>
            </a:r>
            <a:r>
              <a:rPr lang="en-US" sz="1200" dirty="0" err="1">
                <a:solidFill>
                  <a:srgbClr val="99FF99"/>
                </a:solidFill>
              </a:rPr>
              <a:t>Sklerokornea</a:t>
            </a:r>
            <a:r>
              <a:rPr lang="en-US" sz="1200" dirty="0">
                <a:solidFill>
                  <a:srgbClr val="99FF99"/>
                </a:solidFill>
              </a:rPr>
              <a:t> ist die Hornhaut undurchsichtig </a:t>
            </a:r>
          </a:p>
          <a:p>
            <a:r>
              <a:rPr lang="en-US" sz="1200" dirty="0">
                <a:solidFill>
                  <a:srgbClr val="99FF99"/>
                </a:solidFill>
              </a:rPr>
              <a:t>Bei der Cornea plana ist die Hornhaut (relativ gesehen) klar</a:t>
            </a:r>
          </a:p>
        </p:txBody>
      </p:sp>
    </p:spTree>
    <p:extLst>
      <p:ext uri="{BB962C8B-B14F-4D97-AF65-F5344CB8AC3E}">
        <p14:creationId xmlns:p14="http://schemas.microsoft.com/office/powerpoint/2010/main" val="134381485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129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590415" y="4614445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Wie hoch ist die durchschnittliche zentrale Hornhautkrümmung einer normalen Hornhaut bei Erwachsenen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Etwa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Technisch gesehen weniger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als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D, aber lassen Sie sich nicht täuschen – die meisten Hornhäute, die sich in der Nähe von 43 D befinden, sind keine „Plana“. Plana-Hornhäute sind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wesentlich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flacher.</a:t>
            </a: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Wenn die Hornhaut </a:t>
            </a:r>
            <a:r>
              <a:rPr lang="en-US" sz="1200" u="sng" dirty="0">
                <a:solidFill>
                  <a:srgbClr val="0000FF"/>
                </a:solidFill>
              </a:rPr>
              <a:t>dieselbe Krümmung wie die angrenzende Sklera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aufweist,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die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Hornhaut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plan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ED3796-6570-458E-977A-B6007F5BE957}"/>
              </a:ext>
            </a:extLst>
          </p:cNvPr>
          <p:cNvSpPr/>
          <p:nvPr/>
        </p:nvSpPr>
        <p:spPr>
          <a:xfrm>
            <a:off x="2994522" y="6279451"/>
            <a:ext cx="3716158" cy="5013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44AF71-4CF6-40BD-B99E-467911AF3416}"/>
              </a:ext>
            </a:extLst>
          </p:cNvPr>
          <p:cNvSpPr txBox="1"/>
          <p:nvPr/>
        </p:nvSpPr>
        <p:spPr>
          <a:xfrm>
            <a:off x="2420114" y="4678003"/>
            <a:ext cx="5065771" cy="113364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Aber wenn die Hornhaut dieselbe Krümmung wie die angrenzende Sklera aufweist, warum handelt es sich dann nicht einfach um eine </a:t>
            </a:r>
            <a:r>
              <a:rPr lang="de-DE" sz="1200" i="1" dirty="0" err="1">
                <a:solidFill>
                  <a:srgbClr val="0000FF"/>
                </a:solidFill>
              </a:rPr>
              <a:t>Sklerokornea</a:t>
            </a:r>
            <a:r>
              <a:rPr lang="de-DE" sz="1200" i="1" dirty="0">
                <a:solidFill>
                  <a:srgbClr val="0000FF"/>
                </a:solidFill>
              </a:rPr>
              <a:t>? Wie unterscheiden Sie zwischen diesen Zuständen</a:t>
            </a:r>
            <a:r>
              <a:rPr lang="en-US" sz="1200" i="1" dirty="0">
                <a:solidFill>
                  <a:srgbClr val="0000FF"/>
                </a:solidFill>
              </a:rPr>
              <a:t>?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entscheidende Unterschied liegt in der Transparenz der Hornhaut: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der </a:t>
            </a:r>
            <a:r>
              <a:rPr lang="en-US" sz="1200" dirty="0" err="1">
                <a:solidFill>
                  <a:srgbClr val="0000FF"/>
                </a:solidFill>
              </a:rPr>
              <a:t>Sklerokornea</a:t>
            </a:r>
            <a:r>
              <a:rPr lang="en-US" sz="1200" dirty="0">
                <a:solidFill>
                  <a:srgbClr val="0000FF"/>
                </a:solidFill>
              </a:rPr>
              <a:t> ist die Hornhaut undurchsichtig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der Cornea plana ist die Hornhaut (relativ gesehen) klar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B122196-7466-4D88-9FE6-C70DA343750E}"/>
              </a:ext>
            </a:extLst>
          </p:cNvPr>
          <p:cNvSpPr/>
          <p:nvPr/>
        </p:nvSpPr>
        <p:spPr>
          <a:xfrm>
            <a:off x="4976924" y="5449090"/>
            <a:ext cx="1042876" cy="136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ein Wort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C6E980-7384-485E-92BD-D9428445CE01}"/>
              </a:ext>
            </a:extLst>
          </p:cNvPr>
          <p:cNvSpPr/>
          <p:nvPr/>
        </p:nvSpPr>
        <p:spPr>
          <a:xfrm>
            <a:off x="4973590" y="5611502"/>
            <a:ext cx="2080478" cy="2081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sein Antonym</a:t>
            </a:r>
          </a:p>
        </p:txBody>
      </p:sp>
    </p:spTree>
    <p:extLst>
      <p:ext uri="{BB962C8B-B14F-4D97-AF65-F5344CB8AC3E}">
        <p14:creationId xmlns:p14="http://schemas.microsoft.com/office/powerpoint/2010/main" val="3095000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153A61-B0D5-4268-970F-8F4DB2F8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1718324F-37EE-4D2A-9175-06FE56205F42}" type="slidenum">
              <a:rPr lang="en-US" altLang="en-US" smtClean="0"/>
              <a:t>13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387204-4815-4466-A930-1426DA8A149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4919B-D96D-485D-813D-17817CE77B13}"/>
              </a:ext>
            </a:extLst>
          </p:cNvPr>
          <p:cNvSpPr txBox="1"/>
          <p:nvPr/>
        </p:nvSpPr>
        <p:spPr>
          <a:xfrm>
            <a:off x="3319095" y="5943600"/>
            <a:ext cx="2505815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Primäre</a:t>
            </a:r>
            <a:r>
              <a:rPr lang="en-US" sz="1200" dirty="0"/>
              <a:t> </a:t>
            </a:r>
            <a:r>
              <a:rPr lang="en-US" sz="1200" dirty="0" err="1"/>
              <a:t>megalokornea</a:t>
            </a:r>
            <a:endParaRPr lang="en-US" sz="1200" dirty="0"/>
          </a:p>
        </p:txBody>
      </p:sp>
      <p:pic>
        <p:nvPicPr>
          <p:cNvPr id="1026" name="Picture 2" descr="Megalocornea - American Academy of Ophthalmology">
            <a:extLst>
              <a:ext uri="{FF2B5EF4-FFF2-40B4-BE49-F238E27FC236}">
                <a16:creationId xmlns:a16="http://schemas.microsoft.com/office/drawing/2014/main" id="{0779A104-B90A-4510-9BCA-29D8F4C9F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1977009"/>
            <a:ext cx="6343650" cy="290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25274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130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782829" y="30172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8309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377CBA-1023-457C-AD65-C581B6FF40FD}"/>
              </a:ext>
            </a:extLst>
          </p:cNvPr>
          <p:cNvSpPr/>
          <p:nvPr/>
        </p:nvSpPr>
        <p:spPr>
          <a:xfrm>
            <a:off x="2782829" y="2987402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CD42B5-437F-46D9-A652-E0D6EE3BF7DE}"/>
              </a:ext>
            </a:extLst>
          </p:cNvPr>
          <p:cNvSpPr/>
          <p:nvPr/>
        </p:nvSpPr>
        <p:spPr>
          <a:xfrm>
            <a:off x="5162878" y="3325335"/>
            <a:ext cx="1667689" cy="4415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FED79-77AA-461C-A534-6C4A33B8E7F1}"/>
              </a:ext>
            </a:extLst>
          </p:cNvPr>
          <p:cNvSpPr txBox="1"/>
          <p:nvPr/>
        </p:nvSpPr>
        <p:spPr>
          <a:xfrm>
            <a:off x="590405" y="4099865"/>
            <a:ext cx="7991290" cy="13798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Die Cornea plana gehört zu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beiden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Gruppen, weshalb sie bis jetzt aufbewahrt wurde…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Die Cornea plana weist fünf Merkmale auf, von denen eines flache Ks sind. Was sind die anderen vier?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--Flache Ks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--Schlecht entwickelter („undeutlicher“) Limbus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--Flache Vorderkammer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--Hohe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Weitsichtigkeit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mit begleitender akkommodativer Esotropie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7DD4B5-1B48-47CB-8AEE-68191E033B2A}"/>
              </a:ext>
            </a:extLst>
          </p:cNvPr>
          <p:cNvSpPr/>
          <p:nvPr/>
        </p:nvSpPr>
        <p:spPr>
          <a:xfrm>
            <a:off x="629519" y="4678003"/>
            <a:ext cx="949863" cy="3986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350EB-58B7-4929-BE12-2059B9426DDC}"/>
              </a:ext>
            </a:extLst>
          </p:cNvPr>
          <p:cNvSpPr txBox="1"/>
          <p:nvPr/>
        </p:nvSpPr>
        <p:spPr>
          <a:xfrm>
            <a:off x="1866451" y="3826442"/>
            <a:ext cx="6173098" cy="307263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hoch ist die durchschnittliche zentrale Hornhautkrümmung einer normalen Hornhaut bei Erwachsenen?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Etwa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flach muss die zentrale Hornhaut sein, um als „Cornea plana“ zu gelten?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Technisch gesehen weniger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als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43 D, aber lassen Sie sich nicht täuschen – die meisten Hornhäute, die sich in der Nähe von 43 D befinden, sind keine „Plana“. Eine „Plana“-Hornhaut ist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wesentlich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flacher.</a:t>
            </a: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OK, wie hoch ist die typische Brechkraft einer „plana“-Hornhaut?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Werte im Bereich von 30–35 D sind üblich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eine pathognomonische Hornhautkrümmung – wie sieht diese aus? (Hinweis: Es handelt sich nicht um einen bestimmten numerischen Wert.)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Wenn die Hornhaut </a:t>
            </a:r>
            <a:r>
              <a:rPr lang="en-US" sz="1200" u="sng" dirty="0">
                <a:solidFill>
                  <a:srgbClr val="0000FF"/>
                </a:solidFill>
              </a:rPr>
              <a:t>dieselbe Krümmung wie die angrenzende Sklera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aufweist,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die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Hornhaut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plan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ED3796-6570-458E-977A-B6007F5BE957}"/>
              </a:ext>
            </a:extLst>
          </p:cNvPr>
          <p:cNvSpPr/>
          <p:nvPr/>
        </p:nvSpPr>
        <p:spPr>
          <a:xfrm>
            <a:off x="2994522" y="6279451"/>
            <a:ext cx="3716158" cy="5013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44AF71-4CF6-40BD-B99E-467911AF3416}"/>
              </a:ext>
            </a:extLst>
          </p:cNvPr>
          <p:cNvSpPr txBox="1"/>
          <p:nvPr/>
        </p:nvSpPr>
        <p:spPr>
          <a:xfrm>
            <a:off x="2420114" y="4678003"/>
            <a:ext cx="5065771" cy="1133644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Aber wenn die Hornhaut dieselbe Krümmung wie die angrenzende Sklera aufweist, warum handelt es sich dann nicht einfach um </a:t>
            </a:r>
            <a:r>
              <a:rPr lang="en-US" sz="1200" i="1" dirty="0" err="1">
                <a:solidFill>
                  <a:srgbClr val="0000FF"/>
                </a:solidFill>
              </a:rPr>
              <a:t>eine Sklerokornea</a:t>
            </a:r>
            <a:r>
              <a:rPr lang="en-US" sz="1200" i="1" dirty="0">
                <a:solidFill>
                  <a:srgbClr val="0000FF"/>
                </a:solidFill>
              </a:rPr>
              <a:t>? Wie unterscheiden Sie zwischen diesen Zuständen?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entscheidende Unterschied liegt in der Transparenz der Hornhaut: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der </a:t>
            </a:r>
            <a:r>
              <a:rPr lang="en-US" sz="1200" dirty="0" err="1">
                <a:solidFill>
                  <a:srgbClr val="0000FF"/>
                </a:solidFill>
              </a:rPr>
              <a:t>Sklerokornea</a:t>
            </a:r>
            <a:r>
              <a:rPr lang="en-US" sz="1200" dirty="0">
                <a:solidFill>
                  <a:srgbClr val="0000FF"/>
                </a:solidFill>
              </a:rPr>
              <a:t> ist die Hornhaut undurchsichtig 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der Cornea plana ist die Hornhaut (relativ gesehen) klar</a:t>
            </a:r>
          </a:p>
        </p:txBody>
      </p:sp>
    </p:spTree>
    <p:extLst>
      <p:ext uri="{BB962C8B-B14F-4D97-AF65-F5344CB8AC3E}">
        <p14:creationId xmlns:p14="http://schemas.microsoft.com/office/powerpoint/2010/main" val="323486959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153A61-B0D5-4268-970F-8F4DB2F8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1718324F-37EE-4D2A-9175-06FE56205F42}" type="slidenum">
              <a:rPr lang="en-US" altLang="en-US" smtClean="0"/>
              <a:t>131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387204-4815-4466-A930-1426DA8A149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4919B-D96D-485D-813D-17817CE77B13}"/>
              </a:ext>
            </a:extLst>
          </p:cNvPr>
          <p:cNvSpPr txBox="1"/>
          <p:nvPr/>
        </p:nvSpPr>
        <p:spPr>
          <a:xfrm>
            <a:off x="3800010" y="5943600"/>
            <a:ext cx="1544012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Sklerokornea</a:t>
            </a:r>
            <a:endParaRPr lang="en-US" dirty="0"/>
          </a:p>
        </p:txBody>
      </p:sp>
      <p:pic>
        <p:nvPicPr>
          <p:cNvPr id="7170" name="Picture 2" descr="Sclerocornea">
            <a:extLst>
              <a:ext uri="{FF2B5EF4-FFF2-40B4-BE49-F238E27FC236}">
                <a16:creationId xmlns:a16="http://schemas.microsoft.com/office/drawing/2014/main" id="{294F9B16-9F12-4520-BB19-CCD32AF14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538091"/>
            <a:ext cx="5676900" cy="378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09086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132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posteriores </a:t>
            </a:r>
            <a:r>
              <a:rPr lang="en-US" sz="1200" i="1" dirty="0" err="1">
                <a:solidFill>
                  <a:srgbClr val="0000FF"/>
                </a:solidFill>
              </a:rPr>
              <a:t>Embryotoxon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600" i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Eine nach vorne verlagerte und </a:t>
            </a:r>
            <a:r>
              <a:rPr lang="en-US" sz="1200" dirty="0" err="1">
                <a:solidFill>
                  <a:srgbClr val="CCFF99"/>
                </a:solidFill>
              </a:rPr>
              <a:t>verdickte</a:t>
            </a:r>
            <a:r>
              <a:rPr lang="en-US" sz="1200" dirty="0">
                <a:solidFill>
                  <a:srgbClr val="CCFF99"/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1) Wenn es Teil der </a:t>
            </a:r>
            <a:r>
              <a:rPr lang="en-US" sz="1200" b="1" dirty="0">
                <a:solidFill>
                  <a:srgbClr val="CCFF99"/>
                </a:solidFill>
              </a:rPr>
              <a:t>Axenfeld-Rieger-Anomalie</a:t>
            </a:r>
            <a:r>
              <a:rPr lang="en-US" sz="1200" dirty="0">
                <a:solidFill>
                  <a:srgbClr val="CCFF99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2) Wenn sie mit </a:t>
            </a:r>
            <a:r>
              <a:rPr lang="en-US" sz="1200" b="1" dirty="0" err="1">
                <a:solidFill>
                  <a:srgbClr val="CCFF99"/>
                </a:solidFill>
              </a:rPr>
              <a:t>Aniridie</a:t>
            </a:r>
            <a:r>
              <a:rPr lang="en-US" sz="1200" dirty="0">
                <a:solidFill>
                  <a:srgbClr val="CCFF99"/>
                </a:solidFill>
              </a:rPr>
              <a:t> assoziiert ist</a:t>
            </a:r>
            <a:endParaRPr lang="en-US" sz="1600" b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3) Wenn sie mit </a:t>
            </a:r>
            <a:r>
              <a:rPr lang="en-US" sz="1200" b="1" dirty="0">
                <a:solidFill>
                  <a:srgbClr val="CCFF99"/>
                </a:solidFill>
              </a:rPr>
              <a:t>dem Alagille-Syndrom </a:t>
            </a:r>
            <a:r>
              <a:rPr lang="en-US" sz="1200" dirty="0">
                <a:solidFill>
                  <a:srgbClr val="CCFF99"/>
                </a:solidFill>
              </a:rPr>
              <a:t>assoziiert ist</a:t>
            </a:r>
            <a:endParaRPr lang="en-US" sz="1600" dirty="0">
              <a:solidFill>
                <a:srgbClr val="CCFF99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65057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97D7A8A-CA9C-4EB4-BC03-DC99C60B6501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54530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133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posteriores </a:t>
            </a:r>
            <a:r>
              <a:rPr lang="en-US" sz="1200" i="1" dirty="0" err="1">
                <a:solidFill>
                  <a:srgbClr val="0000FF"/>
                </a:solidFill>
              </a:rPr>
              <a:t>Embryotoxon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Eine nach vorne verlagerte und </a:t>
            </a:r>
            <a:r>
              <a:rPr lang="en-US" sz="1200" dirty="0" err="1">
                <a:solidFill>
                  <a:srgbClr val="0000FF"/>
                </a:solidFill>
              </a:rPr>
              <a:t>verdickte</a:t>
            </a:r>
            <a:r>
              <a:rPr lang="en-US" sz="1200" dirty="0">
                <a:solidFill>
                  <a:srgbClr val="0000FF"/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1) Wenn es Teil der </a:t>
            </a:r>
            <a:r>
              <a:rPr lang="en-US" sz="1200" b="1" dirty="0">
                <a:solidFill>
                  <a:srgbClr val="CCFF99"/>
                </a:solidFill>
              </a:rPr>
              <a:t>Axenfeld-Rieger-Anomalie</a:t>
            </a:r>
            <a:r>
              <a:rPr lang="en-US" sz="1200" dirty="0">
                <a:solidFill>
                  <a:srgbClr val="CCFF99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2) Wenn sie mit </a:t>
            </a:r>
            <a:r>
              <a:rPr lang="en-US" sz="1200" b="1" dirty="0" err="1">
                <a:solidFill>
                  <a:srgbClr val="CCFF99"/>
                </a:solidFill>
              </a:rPr>
              <a:t>Aniridie</a:t>
            </a:r>
            <a:r>
              <a:rPr lang="en-US" sz="1200" dirty="0">
                <a:solidFill>
                  <a:srgbClr val="CCFF99"/>
                </a:solidFill>
              </a:rPr>
              <a:t> assoziiert ist</a:t>
            </a:r>
            <a:endParaRPr lang="en-US" sz="1600" b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3) Wenn sie mit </a:t>
            </a:r>
            <a:r>
              <a:rPr lang="en-US" sz="1200" b="1" dirty="0">
                <a:solidFill>
                  <a:srgbClr val="CCFF99"/>
                </a:solidFill>
              </a:rPr>
              <a:t>dem Alagille-Syndrom </a:t>
            </a:r>
            <a:r>
              <a:rPr lang="en-US" sz="1200" dirty="0">
                <a:solidFill>
                  <a:srgbClr val="CCFF99"/>
                </a:solidFill>
              </a:rPr>
              <a:t>assoziiert ist</a:t>
            </a:r>
            <a:endParaRPr lang="en-US" sz="1600" dirty="0">
              <a:solidFill>
                <a:srgbClr val="CCFF99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192529" y="3594908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EA07380-41E3-49DE-8B87-2F592787E954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5295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9" y="1984768"/>
            <a:ext cx="2706563" cy="25110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702" y="2165328"/>
            <a:ext cx="3048000" cy="2324100"/>
          </a:xfrm>
          <a:prstGeom prst="rect">
            <a:avLst/>
          </a:prstGeom>
        </p:spPr>
      </p:pic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0083DFB3-48A7-48C4-B406-4BBF09F40F6A}"/>
              </a:ext>
            </a:extLst>
          </p:cNvPr>
          <p:cNvSpPr/>
          <p:nvPr/>
        </p:nvSpPr>
        <p:spPr>
          <a:xfrm rot="16200000">
            <a:off x="466939" y="2628900"/>
            <a:ext cx="304800" cy="3048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578A4D06-7251-411F-A01A-5DC39E7B8C58}"/>
              </a:ext>
            </a:extLst>
          </p:cNvPr>
          <p:cNvSpPr/>
          <p:nvPr/>
        </p:nvSpPr>
        <p:spPr>
          <a:xfrm rot="10800000">
            <a:off x="4754118" y="3500485"/>
            <a:ext cx="304800" cy="3048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7B79F2-C6F0-4C81-A181-944CAB374E9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C2C49B-20FF-45C7-A9B7-C5AA2219E403}"/>
              </a:ext>
            </a:extLst>
          </p:cNvPr>
          <p:cNvSpPr txBox="1"/>
          <p:nvPr/>
        </p:nvSpPr>
        <p:spPr>
          <a:xfrm>
            <a:off x="3319113" y="5943600"/>
            <a:ext cx="2505815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Posteriores </a:t>
            </a:r>
            <a:r>
              <a:rPr lang="en-US" sz="1200" dirty="0" err="1"/>
              <a:t>Embryotoxon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C51DEB5-F25C-4560-B1F0-FA81B6CAD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20" y="2128885"/>
            <a:ext cx="2903480" cy="2324100"/>
          </a:xfrm>
          <a:prstGeom prst="rect">
            <a:avLst/>
          </a:prstGeom>
        </p:spPr>
      </p:pic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7565FDC9-FD34-4DD5-B30A-91225FEC245D}"/>
              </a:ext>
            </a:extLst>
          </p:cNvPr>
          <p:cNvSpPr/>
          <p:nvPr/>
        </p:nvSpPr>
        <p:spPr>
          <a:xfrm rot="18192674">
            <a:off x="6603749" y="2573181"/>
            <a:ext cx="304800" cy="3048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5996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135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616025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0000FF"/>
                </a:solidFill>
              </a:rPr>
              <a:t>Schwalbe-Linie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1) Wenn es Teil der </a:t>
            </a:r>
            <a:r>
              <a:rPr lang="en-US" sz="1200" b="1" dirty="0">
                <a:solidFill>
                  <a:srgbClr val="CCFF99"/>
                </a:solidFill>
              </a:rPr>
              <a:t>Axenfeld-Rieger-Anomalie</a:t>
            </a:r>
            <a:r>
              <a:rPr lang="en-US" sz="1200" dirty="0">
                <a:solidFill>
                  <a:srgbClr val="CCFF99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2) Wenn sie mit </a:t>
            </a:r>
            <a:r>
              <a:rPr lang="en-US" sz="1200" b="1" dirty="0" err="1">
                <a:solidFill>
                  <a:srgbClr val="CCFF99"/>
                </a:solidFill>
              </a:rPr>
              <a:t>Aniridie</a:t>
            </a:r>
            <a:r>
              <a:rPr lang="en-US" sz="1200" dirty="0">
                <a:solidFill>
                  <a:srgbClr val="CCFF99"/>
                </a:solidFill>
              </a:rPr>
              <a:t> assoziiert ist</a:t>
            </a:r>
            <a:endParaRPr lang="en-US" sz="1600" b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3) Wenn sie mit </a:t>
            </a:r>
            <a:r>
              <a:rPr lang="en-US" sz="1200" b="1" dirty="0">
                <a:solidFill>
                  <a:srgbClr val="CCFF99"/>
                </a:solidFill>
              </a:rPr>
              <a:t>dem Alagille-Syndrom </a:t>
            </a:r>
            <a:r>
              <a:rPr lang="en-US" sz="1200" dirty="0">
                <a:solidFill>
                  <a:srgbClr val="CCFF99"/>
                </a:solidFill>
              </a:rPr>
              <a:t>assoziiert ist</a:t>
            </a:r>
            <a:endParaRPr lang="en-US" sz="1600" dirty="0">
              <a:solidFill>
                <a:srgbClr val="CCFF99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181624" y="3565057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EEC27B-A4FC-4B79-9550-459BDC3D23F7}"/>
              </a:ext>
            </a:extLst>
          </p:cNvPr>
          <p:cNvSpPr txBox="1"/>
          <p:nvPr/>
        </p:nvSpPr>
        <p:spPr>
          <a:xfrm>
            <a:off x="1394908" y="826532"/>
            <a:ext cx="4858965" cy="101053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die Schwalbe-Linie?</a:t>
            </a:r>
            <a:endParaRPr lang="en-US" sz="1400" i="1" dirty="0">
              <a:solidFill>
                <a:srgbClr val="FFFF00"/>
              </a:solidFill>
            </a:endParaRPr>
          </a:p>
          <a:p>
            <a:r>
              <a:rPr lang="en-US" sz="1200" dirty="0">
                <a:solidFill>
                  <a:srgbClr val="FFFF00"/>
                </a:solidFill>
              </a:rPr>
              <a:t>Der Rand oder Abschluss der </a:t>
            </a:r>
            <a:r>
              <a:rPr lang="en-US" sz="1200" dirty="0" err="1">
                <a:solidFill>
                  <a:srgbClr val="FFFF00"/>
                </a:solidFill>
              </a:rPr>
              <a:t>Descemet</a:t>
            </a:r>
            <a:r>
              <a:rPr lang="en-US" sz="1200" dirty="0">
                <a:solidFill>
                  <a:srgbClr val="FFFF00"/>
                </a:solidFill>
              </a:rPr>
              <a:t>-Schicht</a:t>
            </a:r>
          </a:p>
          <a:p>
            <a:endParaRPr lang="en-US" sz="1400" dirty="0">
              <a:solidFill>
                <a:srgbClr val="FFFF00"/>
              </a:solidFill>
            </a:endParaRP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Ist sie normalerweise bei der Spaltlampenuntersuchung sichtbar?</a:t>
            </a:r>
            <a:endParaRPr lang="en-US" sz="1400" dirty="0">
              <a:solidFill>
                <a:srgbClr val="FFFF00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5F1C7B2-DB5B-433A-AC44-BFB9EAED4A98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6590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136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616025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0000FF"/>
                </a:solidFill>
              </a:rPr>
              <a:t>Schwalbe-Linie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1) Wenn es Teil der </a:t>
            </a:r>
            <a:r>
              <a:rPr lang="en-US" sz="1200" b="1" dirty="0">
                <a:solidFill>
                  <a:srgbClr val="CCFF99"/>
                </a:solidFill>
              </a:rPr>
              <a:t>Axenfeld-Rieger-Anomalie</a:t>
            </a:r>
            <a:r>
              <a:rPr lang="en-US" sz="1200" dirty="0">
                <a:solidFill>
                  <a:srgbClr val="CCFF99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2) Wenn sie mit </a:t>
            </a:r>
            <a:r>
              <a:rPr lang="en-US" sz="1200" b="1" dirty="0" err="1">
                <a:solidFill>
                  <a:srgbClr val="CCFF99"/>
                </a:solidFill>
              </a:rPr>
              <a:t>Aniridie</a:t>
            </a:r>
            <a:r>
              <a:rPr lang="en-US" sz="1200" dirty="0">
                <a:solidFill>
                  <a:srgbClr val="CCFF99"/>
                </a:solidFill>
              </a:rPr>
              <a:t> assoziiert ist</a:t>
            </a:r>
            <a:endParaRPr lang="en-US" sz="1600" b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3) Wenn sie mit </a:t>
            </a:r>
            <a:r>
              <a:rPr lang="en-US" sz="1200" b="1" dirty="0">
                <a:solidFill>
                  <a:srgbClr val="CCFF99"/>
                </a:solidFill>
              </a:rPr>
              <a:t>dem Alagille-Syndrom </a:t>
            </a:r>
            <a:r>
              <a:rPr lang="en-US" sz="1200" dirty="0">
                <a:solidFill>
                  <a:srgbClr val="CCFF99"/>
                </a:solidFill>
              </a:rPr>
              <a:t>assoziiert ist</a:t>
            </a:r>
            <a:endParaRPr lang="en-US" sz="1600" dirty="0">
              <a:solidFill>
                <a:srgbClr val="CCFF99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093034" y="3570757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EEC27B-A4FC-4B79-9550-459BDC3D23F7}"/>
              </a:ext>
            </a:extLst>
          </p:cNvPr>
          <p:cNvSpPr txBox="1"/>
          <p:nvPr/>
        </p:nvSpPr>
        <p:spPr>
          <a:xfrm>
            <a:off x="1394908" y="826532"/>
            <a:ext cx="4858965" cy="1169551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die Schwalbe-Linie?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Rand oder Abschluss der </a:t>
            </a:r>
            <a:r>
              <a:rPr lang="en-US" sz="1200" dirty="0" err="1">
                <a:solidFill>
                  <a:srgbClr val="0000FF"/>
                </a:solidFill>
              </a:rPr>
              <a:t>Descemet</a:t>
            </a:r>
            <a:r>
              <a:rPr lang="en-US" sz="1200" dirty="0">
                <a:solidFill>
                  <a:srgbClr val="0000FF"/>
                </a:solidFill>
              </a:rPr>
              <a:t>-Schicht</a:t>
            </a:r>
            <a:endParaRPr lang="en-US" sz="1400" dirty="0">
              <a:solidFill>
                <a:srgbClr val="FFFF00"/>
              </a:solidFill>
            </a:endParaRPr>
          </a:p>
          <a:p>
            <a:endParaRPr lang="en-US" sz="14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Ist sie bei der Spaltlampenuntersuchung normalerweise sichtbar?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Nein – sie ist in der Regel zu dünn und liegt zu weit hinten, um sichtbar zu sein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41BB7DE-16DD-40AC-9618-DB9C38508A51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70589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7D04F75-ED50-4CAA-B48E-769D5B33AFF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11"/>
          <a:stretch/>
        </p:blipFill>
        <p:spPr>
          <a:xfrm>
            <a:off x="1143000" y="533400"/>
            <a:ext cx="6781800" cy="5029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33900" y="2438399"/>
            <a:ext cx="14097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0" y="3047999"/>
            <a:ext cx="1828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0" y="3428999"/>
            <a:ext cx="14097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0" y="3733799"/>
            <a:ext cx="14097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0" y="4038599"/>
            <a:ext cx="14097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E834BD-08A3-4D9B-B2C0-AA0CD128885F}"/>
              </a:ext>
            </a:extLst>
          </p:cNvPr>
          <p:cNvSpPr txBox="1"/>
          <p:nvPr/>
        </p:nvSpPr>
        <p:spPr>
          <a:xfrm>
            <a:off x="2152107" y="5955268"/>
            <a:ext cx="483978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Normale Anatomie des Kammerwinkels: Identifizieren Sie die Strukturen</a:t>
            </a:r>
          </a:p>
        </p:txBody>
      </p:sp>
    </p:spTree>
    <p:extLst>
      <p:ext uri="{BB962C8B-B14F-4D97-AF65-F5344CB8AC3E}">
        <p14:creationId xmlns:p14="http://schemas.microsoft.com/office/powerpoint/2010/main" val="237179785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A457CC-B4ED-4568-B215-2713ABD15AB4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11"/>
          <a:stretch/>
        </p:blipFill>
        <p:spPr>
          <a:xfrm>
            <a:off x="1143000" y="533400"/>
            <a:ext cx="6781800" cy="502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8FD948-9EB3-4AD5-AE04-ED4DCA7F8297}"/>
              </a:ext>
            </a:extLst>
          </p:cNvPr>
          <p:cNvSpPr txBox="1"/>
          <p:nvPr/>
        </p:nvSpPr>
        <p:spPr>
          <a:xfrm>
            <a:off x="2152107" y="5955268"/>
            <a:ext cx="483978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Normale Anatomie des Kammerwinkels: Identifizieren Sie die Strukturen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0B9C08-FE71-4787-98AA-1DC915730A4B}"/>
              </a:ext>
            </a:extLst>
          </p:cNvPr>
          <p:cNvSpPr txBox="1"/>
          <p:nvPr/>
        </p:nvSpPr>
        <p:spPr>
          <a:xfrm>
            <a:off x="4533900" y="2286000"/>
            <a:ext cx="122501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latin typeface="Segoe Script" panose="030B0504020000000003" pitchFamily="66" charset="0"/>
              </a:rPr>
              <a:t>Schwalbes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0B9077-2071-4AEA-BC26-0A66EA115F1F}"/>
              </a:ext>
            </a:extLst>
          </p:cNvPr>
          <p:cNvCxnSpPr>
            <a:cxnSpLocks/>
          </p:cNvCxnSpPr>
          <p:nvPr/>
        </p:nvCxnSpPr>
        <p:spPr>
          <a:xfrm flipV="1">
            <a:off x="4800600" y="2593778"/>
            <a:ext cx="540879" cy="454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5DD6498A-9E65-40F9-BB22-F8A0F1DED475}"/>
              </a:ext>
            </a:extLst>
          </p:cNvPr>
          <p:cNvSpPr/>
          <p:nvPr/>
        </p:nvSpPr>
        <p:spPr>
          <a:xfrm>
            <a:off x="5833039" y="2286000"/>
            <a:ext cx="533400" cy="460177"/>
          </a:xfrm>
          <a:prstGeom prst="star5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3130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139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0406" y="3671895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616025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0000FF"/>
                </a:solidFill>
              </a:rPr>
              <a:t>Schwalbe-Linie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Ist dies immer ein Vorbote einer </a:t>
            </a:r>
            <a:r>
              <a:rPr lang="en-US" sz="1200" i="1" dirty="0" err="1">
                <a:solidFill>
                  <a:srgbClr val="CCFF99"/>
                </a:solidFill>
              </a:rPr>
              <a:t>schwerwiegenden</a:t>
            </a:r>
            <a:r>
              <a:rPr lang="en-US" sz="1200" i="1" dirty="0">
                <a:solidFill>
                  <a:srgbClr val="CCFF99"/>
                </a:solidFill>
              </a:rPr>
              <a:t> </a:t>
            </a:r>
            <a:r>
              <a:rPr lang="en-US" sz="1200" i="1" dirty="0" err="1">
                <a:solidFill>
                  <a:srgbClr val="CCFF99"/>
                </a:solidFill>
              </a:rPr>
              <a:t>Erkrankun</a:t>
            </a:r>
            <a:r>
              <a:rPr lang="en-US" sz="1200" i="1" dirty="0">
                <a:solidFill>
                  <a:srgbClr val="CCFF99"/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1) Wenn es Teil der </a:t>
            </a:r>
            <a:r>
              <a:rPr lang="en-US" sz="1200" b="1" dirty="0">
                <a:solidFill>
                  <a:srgbClr val="CCFF99"/>
                </a:solidFill>
              </a:rPr>
              <a:t>Axenfeld-Rieger-Anomalie</a:t>
            </a:r>
            <a:r>
              <a:rPr lang="en-US" sz="1200" dirty="0">
                <a:solidFill>
                  <a:srgbClr val="CCFF99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2) Wenn sie mit </a:t>
            </a:r>
            <a:r>
              <a:rPr lang="en-US" sz="1200" b="1" dirty="0" err="1">
                <a:solidFill>
                  <a:srgbClr val="CCFF99"/>
                </a:solidFill>
              </a:rPr>
              <a:t>Aniridie</a:t>
            </a:r>
            <a:r>
              <a:rPr lang="en-US" sz="1200" dirty="0">
                <a:solidFill>
                  <a:srgbClr val="CCFF99"/>
                </a:solidFill>
              </a:rPr>
              <a:t> assoziiert ist</a:t>
            </a:r>
            <a:endParaRPr lang="en-US" sz="1600" b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3) Wenn sie mit </a:t>
            </a:r>
            <a:r>
              <a:rPr lang="en-US" sz="1200" b="1" dirty="0">
                <a:solidFill>
                  <a:srgbClr val="CCFF99"/>
                </a:solidFill>
              </a:rPr>
              <a:t>dem Alagille-Syndrom </a:t>
            </a:r>
            <a:r>
              <a:rPr lang="en-US" sz="1200" dirty="0">
                <a:solidFill>
                  <a:srgbClr val="CCFF99"/>
                </a:solidFill>
              </a:rPr>
              <a:t>assoziiert ist</a:t>
            </a:r>
            <a:endParaRPr lang="en-US" sz="1600" dirty="0">
              <a:solidFill>
                <a:srgbClr val="CCFF99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119440" y="3524442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EEC27B-A4FC-4B79-9550-459BDC3D23F7}"/>
              </a:ext>
            </a:extLst>
          </p:cNvPr>
          <p:cNvSpPr txBox="1"/>
          <p:nvPr/>
        </p:nvSpPr>
        <p:spPr>
          <a:xfrm>
            <a:off x="1394908" y="826532"/>
            <a:ext cx="4858965" cy="1169551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die Schwalbe-Linie?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Rand oder Abschluss der </a:t>
            </a:r>
            <a:r>
              <a:rPr lang="en-US" sz="1200" dirty="0" err="1">
                <a:solidFill>
                  <a:srgbClr val="0000FF"/>
                </a:solidFill>
              </a:rPr>
              <a:t>Descemet</a:t>
            </a:r>
            <a:r>
              <a:rPr lang="en-US" sz="1200" dirty="0">
                <a:solidFill>
                  <a:srgbClr val="0000FF"/>
                </a:solidFill>
              </a:rPr>
              <a:t>-Schicht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Ist sie bei der Spaltlampenuntersuchung normalerweise sichtbar?</a:t>
            </a:r>
            <a:endParaRPr lang="en-US" sz="1400" i="1" dirty="0">
              <a:solidFill>
                <a:srgbClr val="FFFF00"/>
              </a:solidFill>
            </a:endParaRPr>
          </a:p>
          <a:p>
            <a:r>
              <a:rPr lang="en-US" sz="1200" dirty="0">
                <a:solidFill>
                  <a:srgbClr val="FFFF00"/>
                </a:solidFill>
              </a:rPr>
              <a:t>Nein – sie ist in der Regel zu dünn und liegt zu weit hinten, um sichtbar zu sein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E226449-7AEE-4986-95BE-FED0FEB0A0D9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58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--Linsenanomalien: Katarakt, </a:t>
            </a:r>
            <a:r>
              <a:rPr lang="en-US" sz="1200" dirty="0" err="1">
                <a:solidFill>
                  <a:srgbClr val="D6ADFF"/>
                </a:solidFill>
              </a:rPr>
              <a:t>Ektopia</a:t>
            </a:r>
            <a:r>
              <a:rPr lang="en-US" sz="1200" dirty="0">
                <a:solidFill>
                  <a:srgbClr val="D6ADFF"/>
                </a:solidFill>
              </a:rPr>
              <a:t> </a:t>
            </a:r>
            <a:r>
              <a:rPr lang="en-US" sz="1200" dirty="0" err="1">
                <a:solidFill>
                  <a:srgbClr val="D6ADFF"/>
                </a:solidFill>
              </a:rPr>
              <a:t>lentis</a:t>
            </a:r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1550854537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616025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b="1" dirty="0">
                <a:solidFill>
                  <a:srgbClr val="0000FF"/>
                </a:solidFill>
              </a:rPr>
              <a:t>Schwalbe-Linie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1) Wenn es Teil der </a:t>
            </a:r>
            <a:r>
              <a:rPr lang="en-US" sz="1200" b="1" dirty="0">
                <a:solidFill>
                  <a:srgbClr val="CCFF99"/>
                </a:solidFill>
              </a:rPr>
              <a:t>Axenfeld-Rieger-Anomalie</a:t>
            </a:r>
            <a:r>
              <a:rPr lang="en-US" sz="1200" dirty="0">
                <a:solidFill>
                  <a:srgbClr val="CCFF99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2) Wenn sie mit </a:t>
            </a:r>
            <a:r>
              <a:rPr lang="en-US" sz="1200" b="1" dirty="0" err="1">
                <a:solidFill>
                  <a:srgbClr val="CCFF99"/>
                </a:solidFill>
              </a:rPr>
              <a:t>Aniridie</a:t>
            </a:r>
            <a:r>
              <a:rPr lang="en-US" sz="1200" dirty="0">
                <a:solidFill>
                  <a:srgbClr val="CCFF99"/>
                </a:solidFill>
              </a:rPr>
              <a:t> assoziiert ist</a:t>
            </a:r>
            <a:endParaRPr lang="en-US" sz="1600" b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3) Wenn sie mit </a:t>
            </a:r>
            <a:r>
              <a:rPr lang="en-US" sz="1200" b="1" dirty="0">
                <a:solidFill>
                  <a:srgbClr val="CCFF99"/>
                </a:solidFill>
              </a:rPr>
              <a:t>dem Alagille-Syndrom </a:t>
            </a:r>
            <a:r>
              <a:rPr lang="en-US" sz="1200" dirty="0">
                <a:solidFill>
                  <a:srgbClr val="CCFF99"/>
                </a:solidFill>
              </a:rPr>
              <a:t>assoziiert ist</a:t>
            </a:r>
            <a:endParaRPr lang="en-US" sz="1600" dirty="0">
              <a:solidFill>
                <a:srgbClr val="CCFF99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192431" y="3540421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07668C-E462-458D-9A00-9ED144CBCE5E}"/>
              </a:ext>
            </a:extLst>
          </p:cNvPr>
          <p:cNvSpPr/>
          <p:nvPr/>
        </p:nvSpPr>
        <p:spPr>
          <a:xfrm>
            <a:off x="5352521" y="988034"/>
            <a:ext cx="2274632" cy="5843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EEC27B-A4FC-4B79-9550-459BDC3D23F7}"/>
              </a:ext>
            </a:extLst>
          </p:cNvPr>
          <p:cNvSpPr txBox="1"/>
          <p:nvPr/>
        </p:nvSpPr>
        <p:spPr>
          <a:xfrm>
            <a:off x="1394908" y="826532"/>
            <a:ext cx="4858965" cy="1169551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die Schwalbe-Linie?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Rand oder Abschluss der </a:t>
            </a:r>
            <a:r>
              <a:rPr lang="en-US" sz="1200" dirty="0" err="1">
                <a:solidFill>
                  <a:srgbClr val="0000FF"/>
                </a:solidFill>
              </a:rPr>
              <a:t>Descemet</a:t>
            </a:r>
            <a:r>
              <a:rPr lang="en-US" sz="1200" dirty="0">
                <a:solidFill>
                  <a:srgbClr val="0000FF"/>
                </a:solidFill>
              </a:rPr>
              <a:t>-Schicht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Ist sie bei der Spaltlampenuntersuchung normalerweise sichtbar?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Nein – </a:t>
            </a:r>
            <a:r>
              <a:rPr lang="en-US" sz="1200" dirty="0">
                <a:solidFill>
                  <a:srgbClr val="FFFF00"/>
                </a:solidFill>
              </a:rPr>
              <a:t>sie</a:t>
            </a:r>
            <a:r>
              <a:rPr lang="en-US" sz="1200" dirty="0">
                <a:solidFill>
                  <a:srgbClr val="0000FF"/>
                </a:solidFill>
              </a:rPr>
              <a:t> ist in der Regel zu dünn und liegt zu weit hinten, um sichtbar zu sein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E55702B-AFB5-4923-98B8-DCF2653543AA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81263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posteriores </a:t>
            </a:r>
            <a:r>
              <a:rPr lang="en-US" sz="1200" i="1" dirty="0" err="1">
                <a:solidFill>
                  <a:srgbClr val="0000FF"/>
                </a:solidFill>
              </a:rPr>
              <a:t>Embryotoxon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Eine nach vorne verlagerte und </a:t>
            </a:r>
            <a:r>
              <a:rPr lang="en-US" sz="1200" dirty="0" err="1">
                <a:solidFill>
                  <a:srgbClr val="0000FF"/>
                </a:solidFill>
              </a:rPr>
              <a:t>verdickte</a:t>
            </a:r>
            <a:r>
              <a:rPr lang="en-US" sz="1200" dirty="0">
                <a:solidFill>
                  <a:srgbClr val="0000FF"/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Ist dies immer ein Vorbote einer schwerwiegenden Erkrankung?</a:t>
            </a:r>
            <a:endParaRPr lang="en-US" sz="1600" i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1) Wenn es Teil der </a:t>
            </a:r>
            <a:r>
              <a:rPr lang="en-US" sz="1200" b="1" dirty="0">
                <a:solidFill>
                  <a:srgbClr val="CCFF99"/>
                </a:solidFill>
              </a:rPr>
              <a:t>Axenfeld-Rieger-Anomalie</a:t>
            </a:r>
            <a:r>
              <a:rPr lang="en-US" sz="1200" dirty="0">
                <a:solidFill>
                  <a:srgbClr val="CCFF99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2) Wenn sie mit </a:t>
            </a:r>
            <a:r>
              <a:rPr lang="en-US" sz="1200" b="1" dirty="0" err="1">
                <a:solidFill>
                  <a:srgbClr val="CCFF99"/>
                </a:solidFill>
              </a:rPr>
              <a:t>Aniridie</a:t>
            </a:r>
            <a:r>
              <a:rPr lang="en-US" sz="1200" dirty="0">
                <a:solidFill>
                  <a:srgbClr val="CCFF99"/>
                </a:solidFill>
              </a:rPr>
              <a:t> assoziiert ist</a:t>
            </a:r>
            <a:endParaRPr lang="en-US" sz="1600" b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3) Wenn sie mit </a:t>
            </a:r>
            <a:r>
              <a:rPr lang="en-US" sz="1200" b="1" dirty="0">
                <a:solidFill>
                  <a:srgbClr val="CCFF99"/>
                </a:solidFill>
              </a:rPr>
              <a:t>dem Alagille-Syndrom </a:t>
            </a:r>
            <a:r>
              <a:rPr lang="en-US" sz="1200" dirty="0">
                <a:solidFill>
                  <a:srgbClr val="CCFF99"/>
                </a:solidFill>
              </a:rPr>
              <a:t>assoziiert ist</a:t>
            </a:r>
            <a:endParaRPr lang="en-US" sz="1600" dirty="0">
              <a:solidFill>
                <a:srgbClr val="CCFF99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093034" y="3522277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CD66886-2892-4EB3-9922-5CE6A565119D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2689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posteriores </a:t>
            </a:r>
            <a:r>
              <a:rPr lang="en-US" sz="1200" i="1" dirty="0" err="1">
                <a:solidFill>
                  <a:srgbClr val="0000FF"/>
                </a:solidFill>
              </a:rPr>
              <a:t>Embryotoxon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Eine nach vorne verlagerte und </a:t>
            </a:r>
            <a:r>
              <a:rPr lang="en-US" sz="1200" dirty="0" err="1">
                <a:solidFill>
                  <a:srgbClr val="0000FF"/>
                </a:solidFill>
              </a:rPr>
              <a:t>verdickte</a:t>
            </a:r>
            <a:r>
              <a:rPr lang="en-US" sz="1200" dirty="0">
                <a:solidFill>
                  <a:srgbClr val="0000FF"/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1) Wenn es Teil der </a:t>
            </a:r>
            <a:r>
              <a:rPr lang="en-US" sz="1200" b="1" dirty="0">
                <a:solidFill>
                  <a:srgbClr val="CCFF99"/>
                </a:solidFill>
              </a:rPr>
              <a:t>Axenfeld-Rieger-Anomalie</a:t>
            </a:r>
            <a:r>
              <a:rPr lang="en-US" sz="1200" dirty="0">
                <a:solidFill>
                  <a:srgbClr val="CCFF99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2) Wenn sie mit </a:t>
            </a:r>
            <a:r>
              <a:rPr lang="en-US" sz="1200" b="1" dirty="0" err="1">
                <a:solidFill>
                  <a:srgbClr val="CCFF99"/>
                </a:solidFill>
              </a:rPr>
              <a:t>Aniridie</a:t>
            </a:r>
            <a:r>
              <a:rPr lang="en-US" sz="1200" dirty="0">
                <a:solidFill>
                  <a:srgbClr val="CCFF99"/>
                </a:solidFill>
              </a:rPr>
              <a:t> assoziiert ist</a:t>
            </a:r>
            <a:endParaRPr lang="en-US" sz="1600" b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3) Wenn sie mit </a:t>
            </a:r>
            <a:r>
              <a:rPr lang="en-US" sz="1200" b="1" dirty="0">
                <a:solidFill>
                  <a:srgbClr val="CCFF99"/>
                </a:solidFill>
              </a:rPr>
              <a:t>dem Alagille-Syndrom </a:t>
            </a:r>
            <a:r>
              <a:rPr lang="en-US" sz="1200" dirty="0">
                <a:solidFill>
                  <a:srgbClr val="CCFF99"/>
                </a:solidFill>
              </a:rPr>
              <a:t>assoziiert ist</a:t>
            </a:r>
            <a:endParaRPr lang="en-US" sz="1600" dirty="0">
              <a:solidFill>
                <a:srgbClr val="CCFF99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646933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2F46A5-2883-44DF-A46D-F6D88B0DBEB6}"/>
              </a:ext>
            </a:extLst>
          </p:cNvPr>
          <p:cNvSpPr/>
          <p:nvPr/>
        </p:nvSpPr>
        <p:spPr>
          <a:xfrm>
            <a:off x="4752623" y="1828800"/>
            <a:ext cx="352777" cy="2124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399BE08-CDCE-45CF-B14B-B25420948075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1485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posteriores </a:t>
            </a:r>
            <a:r>
              <a:rPr lang="en-US" sz="1200" i="1" dirty="0" err="1">
                <a:solidFill>
                  <a:srgbClr val="0000FF"/>
                </a:solidFill>
              </a:rPr>
              <a:t>Embryotoxon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Eine nach vorne verlagerte und </a:t>
            </a:r>
            <a:r>
              <a:rPr lang="en-US" sz="1200" dirty="0" err="1">
                <a:solidFill>
                  <a:srgbClr val="0000FF"/>
                </a:solidFill>
              </a:rPr>
              <a:t>verdickte</a:t>
            </a:r>
            <a:r>
              <a:rPr lang="en-US" sz="1200" dirty="0">
                <a:solidFill>
                  <a:srgbClr val="0000FF"/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CCFF99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1) Wenn es Teil der </a:t>
            </a:r>
            <a:r>
              <a:rPr lang="en-US" sz="1200" b="1" dirty="0">
                <a:solidFill>
                  <a:srgbClr val="CCFF99"/>
                </a:solidFill>
              </a:rPr>
              <a:t>Axenfeld-Rieger-Anomalie</a:t>
            </a:r>
            <a:r>
              <a:rPr lang="en-US" sz="1200" dirty="0">
                <a:solidFill>
                  <a:srgbClr val="CCFF99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2) Wenn sie mit </a:t>
            </a:r>
            <a:r>
              <a:rPr lang="en-US" sz="1200" b="1" dirty="0" err="1">
                <a:solidFill>
                  <a:srgbClr val="CCFF99"/>
                </a:solidFill>
              </a:rPr>
              <a:t>Aniridie</a:t>
            </a:r>
            <a:r>
              <a:rPr lang="en-US" sz="1200" dirty="0">
                <a:solidFill>
                  <a:srgbClr val="CCFF99"/>
                </a:solidFill>
              </a:rPr>
              <a:t> assoziiert ist</a:t>
            </a:r>
            <a:endParaRPr lang="en-US" sz="1600" b="1" dirty="0">
              <a:solidFill>
                <a:srgbClr val="CCFF99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CCFF99"/>
                </a:solidFill>
              </a:rPr>
              <a:t>3) Wenn sie mit </a:t>
            </a:r>
            <a:r>
              <a:rPr lang="en-US" sz="1200" b="1" dirty="0">
                <a:solidFill>
                  <a:srgbClr val="CCFF99"/>
                </a:solidFill>
              </a:rPr>
              <a:t>dem Alagille-Syndrom </a:t>
            </a:r>
            <a:r>
              <a:rPr lang="en-US" sz="1200" dirty="0">
                <a:solidFill>
                  <a:srgbClr val="CCFF99"/>
                </a:solidFill>
              </a:rPr>
              <a:t>assoziiert ist</a:t>
            </a:r>
            <a:endParaRPr lang="en-US" sz="1600" dirty="0">
              <a:solidFill>
                <a:srgbClr val="CCFF99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646933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660AE53-84CE-4BBB-8BF5-E979CAA4FDCF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0778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posteriores </a:t>
            </a:r>
            <a:r>
              <a:rPr lang="en-US" sz="1200" i="1" dirty="0" err="1">
                <a:solidFill>
                  <a:srgbClr val="0000FF"/>
                </a:solidFill>
              </a:rPr>
              <a:t>Embryotoxon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Eine nach vorne verlagerte und </a:t>
            </a:r>
            <a:r>
              <a:rPr lang="en-US" sz="1200" dirty="0" err="1">
                <a:solidFill>
                  <a:srgbClr val="0000FF"/>
                </a:solidFill>
              </a:rPr>
              <a:t>verdickte</a:t>
            </a:r>
            <a:r>
              <a:rPr lang="en-US" sz="1200" dirty="0">
                <a:solidFill>
                  <a:srgbClr val="0000FF"/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In welchen drei Situationen ist dies ein signifikanter Befund?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1)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2)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3)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646933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8B37A5-CF6C-42B2-B932-F29961309D2B}"/>
              </a:ext>
            </a:extLst>
          </p:cNvPr>
          <p:cNvSpPr txBox="1"/>
          <p:nvPr/>
        </p:nvSpPr>
        <p:spPr>
          <a:xfrm>
            <a:off x="4922468" y="2950812"/>
            <a:ext cx="1532792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Hinweise folgen…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819A192-8AA4-45F4-B6A8-F2180ED34CCA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2970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posteriores </a:t>
            </a:r>
            <a:r>
              <a:rPr lang="en-US" sz="1200" i="1" dirty="0" err="1">
                <a:solidFill>
                  <a:srgbClr val="0000FF"/>
                </a:solidFill>
              </a:rPr>
              <a:t>Embryotoxon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Eine nach vorne verlagerte und </a:t>
            </a:r>
            <a:r>
              <a:rPr lang="en-US" sz="1200" dirty="0" err="1">
                <a:solidFill>
                  <a:srgbClr val="0000FF"/>
                </a:solidFill>
              </a:rPr>
              <a:t>verdickte</a:t>
            </a:r>
            <a:r>
              <a:rPr lang="en-US" sz="1200" dirty="0">
                <a:solidFill>
                  <a:srgbClr val="0000FF"/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rgbClr val="0000FF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2) Wenn es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rgbClr val="0000FF"/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rgbClr val="0000FF"/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ED851EF-BAEE-44CD-AF37-79713C4B1582}"/>
              </a:ext>
            </a:extLst>
          </p:cNvPr>
          <p:cNvSpPr/>
          <p:nvPr/>
        </p:nvSpPr>
        <p:spPr>
          <a:xfrm>
            <a:off x="4617298" y="2463055"/>
            <a:ext cx="1935901" cy="13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Eponym-Eponym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28BE130-D201-487A-B9D0-7B14DCA3EC47}"/>
              </a:ext>
            </a:extLst>
          </p:cNvPr>
          <p:cNvSpPr/>
          <p:nvPr/>
        </p:nvSpPr>
        <p:spPr>
          <a:xfrm>
            <a:off x="4314622" y="2631477"/>
            <a:ext cx="638378" cy="1380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3372AB4-06A5-492B-B7A2-97BA86C1FFB0}"/>
              </a:ext>
            </a:extLst>
          </p:cNvPr>
          <p:cNvSpPr/>
          <p:nvPr/>
        </p:nvSpPr>
        <p:spPr>
          <a:xfrm>
            <a:off x="4330514" y="2804235"/>
            <a:ext cx="1595306" cy="210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Eponym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90E6EE-1F66-4017-B7A2-872AE8811571}"/>
              </a:ext>
            </a:extLst>
          </p:cNvPr>
          <p:cNvSpPr txBox="1"/>
          <p:nvPr/>
        </p:nvSpPr>
        <p:spPr>
          <a:xfrm>
            <a:off x="712938" y="2881211"/>
            <a:ext cx="231208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Interessanterweise beginnen alle drei mit dem Buchstaben „A“</a:t>
            </a:r>
          </a:p>
        </p:txBody>
      </p:sp>
      <p:sp>
        <p:nvSpPr>
          <p:cNvPr id="56" name="Left Brace 55">
            <a:extLst>
              <a:ext uri="{FF2B5EF4-FFF2-40B4-BE49-F238E27FC236}">
                <a16:creationId xmlns:a16="http://schemas.microsoft.com/office/drawing/2014/main" id="{4E2F8D7C-51A5-45D8-A35C-05EA7A63409D}"/>
              </a:ext>
            </a:extLst>
          </p:cNvPr>
          <p:cNvSpPr/>
          <p:nvPr/>
        </p:nvSpPr>
        <p:spPr>
          <a:xfrm>
            <a:off x="3081176" y="2714696"/>
            <a:ext cx="261776" cy="794697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61566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0217F86-997C-448C-8DBB-E7330B358C59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72241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posteriores </a:t>
            </a:r>
            <a:r>
              <a:rPr lang="en-US" sz="1200" i="1" dirty="0" err="1">
                <a:solidFill>
                  <a:srgbClr val="0000FF"/>
                </a:solidFill>
              </a:rPr>
              <a:t>Embryotoxon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Eine nach vorne verlagerte und </a:t>
            </a:r>
            <a:r>
              <a:rPr lang="en-US" sz="1200" dirty="0" err="1">
                <a:solidFill>
                  <a:srgbClr val="0000FF"/>
                </a:solidFill>
              </a:rPr>
              <a:t>verdickte</a:t>
            </a:r>
            <a:r>
              <a:rPr lang="en-US" sz="1200" dirty="0">
                <a:solidFill>
                  <a:srgbClr val="0000FF"/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i="1" dirty="0">
                <a:solidFill>
                  <a:srgbClr val="0000FF"/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rgbClr val="0000FF"/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2) Wenn es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rgbClr val="0000FF"/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rgbClr val="0000FF"/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rgbClr val="0000FF"/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90E6EE-1F66-4017-B7A2-872AE8811571}"/>
              </a:ext>
            </a:extLst>
          </p:cNvPr>
          <p:cNvSpPr txBox="1"/>
          <p:nvPr/>
        </p:nvSpPr>
        <p:spPr>
          <a:xfrm>
            <a:off x="712938" y="2881211"/>
            <a:ext cx="231208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Interessanterweise beginnen alle drei mit dem Buchstaben „A“</a:t>
            </a:r>
          </a:p>
        </p:txBody>
      </p:sp>
      <p:sp>
        <p:nvSpPr>
          <p:cNvPr id="56" name="Left Brace 55">
            <a:extLst>
              <a:ext uri="{FF2B5EF4-FFF2-40B4-BE49-F238E27FC236}">
                <a16:creationId xmlns:a16="http://schemas.microsoft.com/office/drawing/2014/main" id="{4E2F8D7C-51A5-45D8-A35C-05EA7A63409D}"/>
              </a:ext>
            </a:extLst>
          </p:cNvPr>
          <p:cNvSpPr/>
          <p:nvPr/>
        </p:nvSpPr>
        <p:spPr>
          <a:xfrm>
            <a:off x="3081176" y="2714696"/>
            <a:ext cx="261776" cy="794697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5182FEE-E7A5-4C8B-8B08-C9ECEBE0665E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2340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181600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Embryotoxon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Korektopie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Ektropium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der Uvea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625CA13-A0A7-4684-826E-B2E947999C9D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5118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148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181600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Posteriores </a:t>
            </a:r>
            <a:r>
              <a:rPr lang="en-US" sz="1200" dirty="0" err="1">
                <a:solidFill>
                  <a:srgbClr val="0000FF"/>
                </a:solidFill>
              </a:rPr>
              <a:t>Embryotoxon </a:t>
            </a:r>
            <a:r>
              <a:rPr lang="en-US" sz="1200" dirty="0">
                <a:solidFill>
                  <a:srgbClr val="0000FF"/>
                </a:solidFill>
              </a:rPr>
              <a:t>mit anhaftenden Irissträngen +  Iris-Hypoplasie  +  Winkelanomalien 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Korektopie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Ektropium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der Uvea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FA4EF9F-6492-451F-9FF0-23990BEB7025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462395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650274"/>
            <a:ext cx="5791200" cy="35574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209" y="5943600"/>
            <a:ext cx="8417690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rgbClr val="0000FF"/>
                </a:solidFill>
              </a:rPr>
              <a:t>Axenfeld</a:t>
            </a:r>
            <a:r>
              <a:rPr lang="en-US" sz="1200" dirty="0">
                <a:solidFill>
                  <a:srgbClr val="0000FF"/>
                </a:solidFill>
              </a:rPr>
              <a:t>-Rieger: Beachten Sie das hintere </a:t>
            </a:r>
            <a:r>
              <a:rPr lang="en-US" sz="1200" dirty="0" err="1">
                <a:solidFill>
                  <a:srgbClr val="0000FF"/>
                </a:solidFill>
              </a:rPr>
              <a:t>Embryotoxon</a:t>
            </a:r>
            <a:r>
              <a:rPr lang="en-US" sz="1200" dirty="0">
                <a:solidFill>
                  <a:srgbClr val="0000FF"/>
                </a:solidFill>
              </a:rPr>
              <a:t> (1) mit den daran befestigten Irissträngen (2)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7C9A3F-26DC-4037-A7A7-59231DE87DE9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254052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78412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  <a:endParaRPr lang="en-US" sz="1600" dirty="0">
              <a:solidFill>
                <a:srgbClr val="D6ADFF"/>
              </a:solidFill>
            </a:endParaRP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--Linsenanomalien: Katarakt, </a:t>
            </a:r>
            <a:r>
              <a:rPr lang="en-US" sz="1200" dirty="0" err="1">
                <a:solidFill>
                  <a:srgbClr val="D6ADFF"/>
                </a:solidFill>
              </a:rPr>
              <a:t>Ektopia</a:t>
            </a:r>
            <a:r>
              <a:rPr lang="en-US" sz="1200" dirty="0">
                <a:solidFill>
                  <a:srgbClr val="D6ADFF"/>
                </a:solidFill>
              </a:rPr>
              <a:t> </a:t>
            </a:r>
            <a:r>
              <a:rPr lang="en-US" sz="1200" dirty="0" err="1">
                <a:solidFill>
                  <a:srgbClr val="D6ADFF"/>
                </a:solidFill>
              </a:rPr>
              <a:t>lentis</a:t>
            </a:r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E973628-1009-4FB8-B811-154EB9326DC6}"/>
              </a:ext>
            </a:extLst>
          </p:cNvPr>
          <p:cNvSpPr/>
          <p:nvPr/>
        </p:nvSpPr>
        <p:spPr>
          <a:xfrm>
            <a:off x="5824299" y="3497996"/>
            <a:ext cx="886385" cy="2372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 v F</a:t>
            </a:r>
          </a:p>
        </p:txBody>
      </p:sp>
    </p:spTree>
    <p:extLst>
      <p:ext uri="{BB962C8B-B14F-4D97-AF65-F5344CB8AC3E}">
        <p14:creationId xmlns:p14="http://schemas.microsoft.com/office/powerpoint/2010/main" val="182551585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61566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Embryotoxon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mit anhaftenden Irissträngen +  Iris-Hypoplasie  + </a:t>
            </a:r>
            <a:r>
              <a:rPr lang="en-US" sz="1200" b="1" dirty="0">
                <a:solidFill>
                  <a:srgbClr val="0000FF"/>
                </a:solidFill>
              </a:rPr>
              <a:t>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Korektopie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Ektropium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der Uvea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307A6DF-427E-4951-9549-DEBF2B26A1C8}"/>
              </a:ext>
            </a:extLst>
          </p:cNvPr>
          <p:cNvSpPr/>
          <p:nvPr/>
        </p:nvSpPr>
        <p:spPr>
          <a:xfrm>
            <a:off x="961382" y="2438352"/>
            <a:ext cx="2154836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B1281F4-84DA-4347-9A5A-673A0A2B7EA9}"/>
              </a:ext>
            </a:extLst>
          </p:cNvPr>
          <p:cNvSpPr txBox="1"/>
          <p:nvPr/>
        </p:nvSpPr>
        <p:spPr>
          <a:xfrm>
            <a:off x="560726" y="3401895"/>
            <a:ext cx="4273825" cy="6740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„Winkelanomalien“ deuten auf ein erhöhtes Glaukomrisiko hin. Ist bei ARS tatsächlich ein solches Risiko gegeben?</a:t>
            </a:r>
            <a:endParaRPr lang="en-US" sz="14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Das ist in der Tat so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0A72484-B0F4-48B3-99D2-B7830E0B2717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5967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Embryotoxon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mit anhaftenden Irissträngen +  Iris-Hypoplasie  + </a:t>
            </a:r>
            <a:r>
              <a:rPr lang="en-US" sz="1200" b="1" dirty="0">
                <a:solidFill>
                  <a:srgbClr val="0000FF"/>
                </a:solidFill>
              </a:rPr>
              <a:t>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Korektopie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Ektropium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der Uvea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307A6DF-427E-4951-9549-DEBF2B26A1C8}"/>
              </a:ext>
            </a:extLst>
          </p:cNvPr>
          <p:cNvSpPr/>
          <p:nvPr/>
        </p:nvSpPr>
        <p:spPr>
          <a:xfrm>
            <a:off x="901901" y="2456106"/>
            <a:ext cx="2154836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B1281F4-84DA-4347-9A5A-673A0A2B7EA9}"/>
              </a:ext>
            </a:extLst>
          </p:cNvPr>
          <p:cNvSpPr txBox="1"/>
          <p:nvPr/>
        </p:nvSpPr>
        <p:spPr>
          <a:xfrm>
            <a:off x="560726" y="3401895"/>
            <a:ext cx="4273825" cy="6740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„Winkelanomalien“ deuten auf ein erhöhtes Glaukomrisiko hin. Ist bei ARS tatsächlich ein solches Risiko gegeben?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Das ist in der Tat so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CC057D4-73CA-4E03-B8A0-F86C57E6AA75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9654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61566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Posteriores </a:t>
            </a:r>
            <a:r>
              <a:rPr lang="en-US" sz="1200" dirty="0" err="1">
                <a:solidFill>
                  <a:srgbClr val="0000FF"/>
                </a:solidFill>
              </a:rPr>
              <a:t>Embryotoxon </a:t>
            </a:r>
            <a:r>
              <a:rPr lang="en-US" sz="1200" dirty="0">
                <a:solidFill>
                  <a:srgbClr val="0000FF"/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Korektopie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Ektropium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der Uvea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3)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811EE59-CFB4-41E9-A9CF-EBD1E5A8E998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15323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646933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Posteriores </a:t>
            </a:r>
            <a:r>
              <a:rPr lang="en-US" sz="1200" dirty="0" err="1">
                <a:solidFill>
                  <a:srgbClr val="0000FF"/>
                </a:solidFill>
              </a:rPr>
              <a:t>Embryotoxon </a:t>
            </a:r>
            <a:r>
              <a:rPr lang="en-US" sz="1200" dirty="0">
                <a:solidFill>
                  <a:srgbClr val="0000FF"/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rgbClr val="0000FF"/>
                </a:solidFill>
              </a:rPr>
              <a:t>Korektopie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Ektropium </a:t>
            </a:r>
            <a:r>
              <a:rPr lang="en-US" sz="1200" dirty="0" err="1">
                <a:solidFill>
                  <a:srgbClr val="0000FF"/>
                </a:solidFill>
              </a:rPr>
              <a:t>der Uvea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3) </a:t>
            </a:r>
            <a:r>
              <a:rPr lang="en-US" sz="1200" dirty="0" err="1">
                <a:solidFill>
                  <a:srgbClr val="0000FF"/>
                </a:solidFill>
              </a:rPr>
              <a:t>Kryptlose</a:t>
            </a:r>
            <a:r>
              <a:rPr lang="en-US" sz="1200" dirty="0">
                <a:solidFill>
                  <a:srgbClr val="0000FF"/>
                </a:solidFill>
              </a:rPr>
              <a:t>, glasartige Oberfläche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BDB50BA-AB30-4F1E-B153-41D36E9814FD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78123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Embryotoxon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1) </a:t>
            </a:r>
            <a:r>
              <a:rPr lang="en-US" sz="1200" b="1" dirty="0" err="1">
                <a:solidFill>
                  <a:srgbClr val="0000FF"/>
                </a:solidFill>
              </a:rPr>
              <a:t>Korektopie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2) Ektropium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der Uvea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8765D54-B729-4022-983B-F08095660A43}"/>
              </a:ext>
            </a:extLst>
          </p:cNvPr>
          <p:cNvSpPr/>
          <p:nvPr/>
        </p:nvSpPr>
        <p:spPr>
          <a:xfrm>
            <a:off x="187951" y="3100418"/>
            <a:ext cx="1346200" cy="48053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092897-81A1-4310-9941-45E173C42E13}"/>
              </a:ext>
            </a:extLst>
          </p:cNvPr>
          <p:cNvSpPr txBox="1"/>
          <p:nvPr/>
        </p:nvSpPr>
        <p:spPr>
          <a:xfrm>
            <a:off x="132729" y="1906595"/>
            <a:ext cx="5297842" cy="1164421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ist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Korektopie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400" dirty="0">
              <a:solidFill>
                <a:srgbClr val="FF99FF"/>
              </a:solidFill>
            </a:endParaRPr>
          </a:p>
          <a:p>
            <a:r>
              <a:rPr lang="en-US" altLang="en-US" sz="1200" dirty="0">
                <a:solidFill>
                  <a:srgbClr val="FF99FF"/>
                </a:solidFill>
              </a:rPr>
              <a:t>Die Verschiebung der Pupille von ihrer normalen, </a:t>
            </a:r>
            <a:r>
              <a:rPr lang="en-US" altLang="en-US" sz="1200" dirty="0" err="1">
                <a:solidFill>
                  <a:srgbClr val="FF99FF"/>
                </a:solidFill>
              </a:rPr>
              <a:t>eher zentralen </a:t>
            </a:r>
            <a:r>
              <a:rPr lang="en-US" altLang="en-US" sz="1200" dirty="0">
                <a:solidFill>
                  <a:srgbClr val="FF99FF"/>
                </a:solidFill>
              </a:rPr>
              <a:t>Position</a:t>
            </a:r>
          </a:p>
          <a:p>
            <a:endParaRPr lang="en-US" altLang="en-US" sz="1400" dirty="0">
              <a:solidFill>
                <a:srgbClr val="FF99FF"/>
              </a:solidFill>
            </a:endParaRPr>
          </a:p>
          <a:p>
            <a:r>
              <a:rPr lang="en-US" altLang="en-US" sz="1200" i="1" dirty="0">
                <a:solidFill>
                  <a:srgbClr val="FF99FF"/>
                </a:solidFill>
              </a:rPr>
              <a:t>Warum „mehr oder weniger </a:t>
            </a:r>
            <a:r>
              <a:rPr lang="en-US" altLang="en-US" sz="1200" b="1" dirty="0" err="1">
                <a:solidFill>
                  <a:srgbClr val="FF99FF"/>
                </a:solidFill>
              </a:rPr>
              <a:t>zentral“</a:t>
            </a:r>
            <a:r>
              <a:rPr lang="en-US" altLang="en-US" sz="1200" i="1" dirty="0">
                <a:solidFill>
                  <a:srgbClr val="FF99FF"/>
                </a:solidFill>
              </a:rPr>
              <a:t>?</a:t>
            </a:r>
          </a:p>
          <a:p>
            <a:r>
              <a:rPr lang="en-US" altLang="en-US" sz="1200" dirty="0">
                <a:solidFill>
                  <a:srgbClr val="FF99FF"/>
                </a:solidFill>
              </a:rPr>
              <a:t>Eine Abweichung von der Zentrumsposition um 1/2 mm ist häufig, und bis zu 1 mm gilt als normal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F1557C6-6FE5-4C43-A039-BCF1E59BF973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71307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Embryotoxon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1) </a:t>
            </a:r>
            <a:r>
              <a:rPr lang="en-US" sz="1200" b="1" dirty="0" err="1">
                <a:solidFill>
                  <a:srgbClr val="0000FF"/>
                </a:solidFill>
              </a:rPr>
              <a:t>Korektopie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2) Ektropium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der Uvea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8765D54-B729-4022-983B-F08095660A43}"/>
              </a:ext>
            </a:extLst>
          </p:cNvPr>
          <p:cNvSpPr/>
          <p:nvPr/>
        </p:nvSpPr>
        <p:spPr>
          <a:xfrm>
            <a:off x="381000" y="3048000"/>
            <a:ext cx="1346200" cy="48053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092897-81A1-4310-9941-45E173C42E13}"/>
              </a:ext>
            </a:extLst>
          </p:cNvPr>
          <p:cNvSpPr txBox="1"/>
          <p:nvPr/>
        </p:nvSpPr>
        <p:spPr>
          <a:xfrm>
            <a:off x="132729" y="1906595"/>
            <a:ext cx="5297842" cy="1164421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ist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Korektopie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400" dirty="0">
              <a:solidFill>
                <a:srgbClr val="0000FF"/>
              </a:solidFill>
            </a:endParaRPr>
          </a:p>
          <a:p>
            <a:r>
              <a:rPr lang="en-US" altLang="en-US" sz="1200" dirty="0">
                <a:solidFill>
                  <a:srgbClr val="0000FF"/>
                </a:solidFill>
              </a:rPr>
              <a:t>Die Verschiebung der Pupille von ihrer normalen, </a:t>
            </a:r>
            <a:r>
              <a:rPr lang="en-US" altLang="en-US" sz="1200" dirty="0" err="1">
                <a:solidFill>
                  <a:srgbClr val="0000FF"/>
                </a:solidFill>
              </a:rPr>
              <a:t>eher zentralen </a:t>
            </a:r>
            <a:r>
              <a:rPr lang="en-US" altLang="en-US" sz="1200" dirty="0">
                <a:solidFill>
                  <a:srgbClr val="0000FF"/>
                </a:solidFill>
              </a:rPr>
              <a:t>Position</a:t>
            </a:r>
          </a:p>
          <a:p>
            <a:endParaRPr lang="en-US" altLang="en-US" sz="1400" dirty="0">
              <a:solidFill>
                <a:srgbClr val="FF99FF"/>
              </a:solidFill>
            </a:endParaRPr>
          </a:p>
          <a:p>
            <a:r>
              <a:rPr lang="en-US" altLang="en-US" sz="1200" i="1" dirty="0">
                <a:solidFill>
                  <a:srgbClr val="FF99FF"/>
                </a:solidFill>
              </a:rPr>
              <a:t>Warum „mehr oder weniger </a:t>
            </a:r>
            <a:r>
              <a:rPr lang="en-US" altLang="en-US" sz="1200" b="1" dirty="0" err="1">
                <a:solidFill>
                  <a:srgbClr val="FF99FF"/>
                </a:solidFill>
              </a:rPr>
              <a:t>zentral“</a:t>
            </a:r>
            <a:r>
              <a:rPr lang="en-US" altLang="en-US" sz="1200" i="1" dirty="0">
                <a:solidFill>
                  <a:srgbClr val="FF99FF"/>
                </a:solidFill>
              </a:rPr>
              <a:t>?</a:t>
            </a:r>
          </a:p>
          <a:p>
            <a:r>
              <a:rPr lang="en-US" altLang="en-US" sz="1200" dirty="0">
                <a:solidFill>
                  <a:srgbClr val="FF99FF"/>
                </a:solidFill>
              </a:rPr>
              <a:t>Eine Abweichung von der Zentrumsposition um 1/2 mm ist häufig, und bis zu 1 mm gilt als normal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00B7DA5-1648-4136-8CB6-7FB158D37AB4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2238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06459"/>
            <a:ext cx="2927420" cy="38987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363" y="1406459"/>
            <a:ext cx="3860800" cy="386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3737" y="5943600"/>
            <a:ext cx="130035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Corectopia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DEE3EE-2E1D-42E4-B00F-D85437A32B49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3606927392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81046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Embryotoxon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1) </a:t>
            </a:r>
            <a:r>
              <a:rPr lang="en-US" sz="1200" b="1" dirty="0" err="1">
                <a:solidFill>
                  <a:srgbClr val="0000FF"/>
                </a:solidFill>
              </a:rPr>
              <a:t>Korektopie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2) Ektropium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der Uvea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8765D54-B729-4022-983B-F08095660A43}"/>
              </a:ext>
            </a:extLst>
          </p:cNvPr>
          <p:cNvSpPr/>
          <p:nvPr/>
        </p:nvSpPr>
        <p:spPr>
          <a:xfrm>
            <a:off x="228600" y="3048000"/>
            <a:ext cx="1346200" cy="48053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092897-81A1-4310-9941-45E173C42E13}"/>
              </a:ext>
            </a:extLst>
          </p:cNvPr>
          <p:cNvSpPr txBox="1"/>
          <p:nvPr/>
        </p:nvSpPr>
        <p:spPr>
          <a:xfrm>
            <a:off x="132729" y="1906595"/>
            <a:ext cx="5297842" cy="1164421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ist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Korektopie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400" dirty="0">
              <a:solidFill>
                <a:srgbClr val="0000FF"/>
              </a:solidFill>
            </a:endParaRPr>
          </a:p>
          <a:p>
            <a:r>
              <a:rPr lang="en-US" altLang="en-US" sz="1200" dirty="0">
                <a:solidFill>
                  <a:srgbClr val="0000FF"/>
                </a:solidFill>
              </a:rPr>
              <a:t>Die Verschiebung der Pupille von ihrer normalen, </a:t>
            </a:r>
            <a:r>
              <a:rPr lang="en-US" altLang="en-US" sz="1200" dirty="0" err="1">
                <a:solidFill>
                  <a:srgbClr val="0000FF"/>
                </a:solidFill>
              </a:rPr>
              <a:t>eher zentralen </a:t>
            </a:r>
            <a:r>
              <a:rPr lang="en-US" altLang="en-US" sz="1200" dirty="0">
                <a:solidFill>
                  <a:srgbClr val="0000FF"/>
                </a:solidFill>
              </a:rPr>
              <a:t>Position</a:t>
            </a:r>
          </a:p>
          <a:p>
            <a:endParaRPr lang="en-US" altLang="en-US" sz="1400" dirty="0">
              <a:solidFill>
                <a:srgbClr val="0000FF"/>
              </a:solidFill>
            </a:endParaRPr>
          </a:p>
          <a:p>
            <a:r>
              <a:rPr lang="en-US" altLang="en-US" sz="1200" i="1" dirty="0">
                <a:solidFill>
                  <a:srgbClr val="0000FF"/>
                </a:solidFill>
              </a:rPr>
              <a:t>Warum „mehr oder weniger </a:t>
            </a:r>
            <a:r>
              <a:rPr lang="en-US" altLang="en-US" sz="1200" b="1" dirty="0" err="1">
                <a:solidFill>
                  <a:srgbClr val="0000FF"/>
                </a:solidFill>
              </a:rPr>
              <a:t>zentral“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400" i="1" dirty="0">
              <a:solidFill>
                <a:srgbClr val="FF99FF"/>
              </a:solidFill>
            </a:endParaRPr>
          </a:p>
          <a:p>
            <a:r>
              <a:rPr lang="en-US" altLang="en-US" sz="1200" dirty="0">
                <a:solidFill>
                  <a:srgbClr val="FF99FF"/>
                </a:solidFill>
              </a:rPr>
              <a:t>Eine Abweichung von der Zentrumsposition um 1/2 mm ist üblich, und bis zu 1 mm gilt als normal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C33A9A0-E1D5-475A-92DE-21E6B60936AB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182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181600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Embryotoxon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1) </a:t>
            </a:r>
            <a:r>
              <a:rPr lang="en-US" sz="1200" b="1" dirty="0" err="1">
                <a:solidFill>
                  <a:srgbClr val="0000FF"/>
                </a:solidFill>
              </a:rPr>
              <a:t>Korektopie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2) Ektropium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der Uvea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8765D54-B729-4022-983B-F08095660A43}"/>
              </a:ext>
            </a:extLst>
          </p:cNvPr>
          <p:cNvSpPr/>
          <p:nvPr/>
        </p:nvSpPr>
        <p:spPr>
          <a:xfrm>
            <a:off x="228600" y="3100867"/>
            <a:ext cx="1346200" cy="48053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092897-81A1-4310-9941-45E173C42E13}"/>
              </a:ext>
            </a:extLst>
          </p:cNvPr>
          <p:cNvSpPr txBox="1"/>
          <p:nvPr/>
        </p:nvSpPr>
        <p:spPr>
          <a:xfrm>
            <a:off x="132729" y="1906595"/>
            <a:ext cx="5297842" cy="1164421"/>
          </a:xfrm>
          <a:prstGeom prst="rect">
            <a:avLst/>
          </a:prstGeom>
          <a:solidFill>
            <a:srgbClr val="FF99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ist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Korektopie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400" dirty="0">
              <a:solidFill>
                <a:srgbClr val="0000FF"/>
              </a:solidFill>
            </a:endParaRPr>
          </a:p>
          <a:p>
            <a:r>
              <a:rPr lang="en-US" altLang="en-US" sz="1200" dirty="0">
                <a:solidFill>
                  <a:srgbClr val="0000FF"/>
                </a:solidFill>
              </a:rPr>
              <a:t>Die Verschiebung der Pupille von ihrer normalen, </a:t>
            </a:r>
            <a:r>
              <a:rPr lang="en-US" altLang="en-US" sz="1200" dirty="0" err="1">
                <a:solidFill>
                  <a:srgbClr val="0000FF"/>
                </a:solidFill>
              </a:rPr>
              <a:t>eher zentralen </a:t>
            </a:r>
            <a:r>
              <a:rPr lang="en-US" altLang="en-US" sz="1200" dirty="0">
                <a:solidFill>
                  <a:srgbClr val="0000FF"/>
                </a:solidFill>
              </a:rPr>
              <a:t>Position</a:t>
            </a:r>
          </a:p>
          <a:p>
            <a:endParaRPr lang="en-US" altLang="en-US" sz="1400" dirty="0">
              <a:solidFill>
                <a:srgbClr val="0000FF"/>
              </a:solidFill>
            </a:endParaRPr>
          </a:p>
          <a:p>
            <a:r>
              <a:rPr lang="en-US" altLang="en-US" sz="1200" i="1" dirty="0">
                <a:solidFill>
                  <a:srgbClr val="0000FF"/>
                </a:solidFill>
              </a:rPr>
              <a:t>Warum „annähernd“ </a:t>
            </a:r>
            <a:r>
              <a:rPr lang="en-US" altLang="en-US" sz="1200" b="1" dirty="0" err="1">
                <a:solidFill>
                  <a:srgbClr val="0000FF"/>
                </a:solidFill>
              </a:rPr>
              <a:t>zentral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altLang="en-US" sz="1200" dirty="0">
                <a:solidFill>
                  <a:srgbClr val="0000FF"/>
                </a:solidFill>
              </a:rPr>
              <a:t>Eine Abweichung von der Zentrumsposition um 1/2 mm ist häufig, und bis zu 1 mm gilt als normal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7E662D4-1926-4DC8-A576-3C697550BA1D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0738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159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ein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646933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Embryotoxon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Korektopie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2) </a:t>
            </a:r>
            <a:r>
              <a:rPr lang="en-US" sz="1200" b="1" dirty="0">
                <a:solidFill>
                  <a:srgbClr val="0000FF"/>
                </a:solidFill>
              </a:rPr>
              <a:t>Ektropium </a:t>
            </a:r>
            <a:r>
              <a:rPr lang="en-US" sz="1200" b="1" dirty="0" err="1">
                <a:solidFill>
                  <a:srgbClr val="0000FF"/>
                </a:solidFill>
              </a:rPr>
              <a:t>der Uvea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D74659F-755B-450C-AE8D-4088E0E6E433}"/>
              </a:ext>
            </a:extLst>
          </p:cNvPr>
          <p:cNvSpPr/>
          <p:nvPr/>
        </p:nvSpPr>
        <p:spPr>
          <a:xfrm>
            <a:off x="381000" y="3252788"/>
            <a:ext cx="1801860" cy="48101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042154B-87F5-4373-AF3F-834BE770FB53}"/>
              </a:ext>
            </a:extLst>
          </p:cNvPr>
          <p:cNvSpPr txBox="1"/>
          <p:nvPr/>
        </p:nvSpPr>
        <p:spPr>
          <a:xfrm>
            <a:off x="198869" y="4377037"/>
            <a:ext cx="6865982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>
                <a:solidFill>
                  <a:srgbClr val="0000FF"/>
                </a:solidFill>
              </a:rPr>
              <a:t>Was versteht man unter dem Begriff </a:t>
            </a:r>
            <a:r>
              <a:rPr lang="en-US" altLang="en-US" sz="1200" b="1" dirty="0" err="1">
                <a:solidFill>
                  <a:srgbClr val="0000FF"/>
                </a:solidFill>
              </a:rPr>
              <a:t>„Ektropium der Uvea“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Das Vorhandensein von pigmentiertem hinterem Irisepithel auf der Vorderseite der Iris</a:t>
            </a:r>
          </a:p>
        </p:txBody>
      </p:sp>
    </p:spTree>
    <p:extLst>
      <p:ext uri="{BB962C8B-B14F-4D97-AF65-F5344CB8AC3E}">
        <p14:creationId xmlns:p14="http://schemas.microsoft.com/office/powerpoint/2010/main" val="887329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  <a:endParaRPr lang="en-US" sz="1600" dirty="0">
              <a:solidFill>
                <a:srgbClr val="D6ADFF"/>
              </a:solidFill>
            </a:endParaRP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--Linsenanomalien: Katarakt, </a:t>
            </a:r>
            <a:r>
              <a:rPr lang="en-US" sz="1200" dirty="0" err="1">
                <a:solidFill>
                  <a:srgbClr val="D6ADFF"/>
                </a:solidFill>
              </a:rPr>
              <a:t>Ektopia</a:t>
            </a:r>
            <a:r>
              <a:rPr lang="en-US" sz="1200" dirty="0">
                <a:solidFill>
                  <a:srgbClr val="D6ADFF"/>
                </a:solidFill>
              </a:rPr>
              <a:t> </a:t>
            </a:r>
            <a:r>
              <a:rPr lang="en-US" sz="1200" dirty="0" err="1">
                <a:solidFill>
                  <a:srgbClr val="D6ADFF"/>
                </a:solidFill>
              </a:rPr>
              <a:t>lentis</a:t>
            </a:r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249372412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160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417665-9E3C-42BB-B22A-15ED1354A98C}"/>
              </a:ext>
            </a:extLst>
          </p:cNvPr>
          <p:cNvSpPr txBox="1"/>
          <p:nvPr/>
        </p:nvSpPr>
        <p:spPr>
          <a:xfrm>
            <a:off x="5280406" y="4385846"/>
            <a:ext cx="150554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Dermolipome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ein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181600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Embryotoxon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Korektopie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2) </a:t>
            </a:r>
            <a:r>
              <a:rPr lang="en-US" sz="1200" b="1" dirty="0">
                <a:solidFill>
                  <a:srgbClr val="0000FF"/>
                </a:solidFill>
              </a:rPr>
              <a:t>Ektropium </a:t>
            </a:r>
            <a:r>
              <a:rPr lang="en-US" sz="1200" b="1" dirty="0" err="1">
                <a:solidFill>
                  <a:srgbClr val="0000FF"/>
                </a:solidFill>
              </a:rPr>
              <a:t>der Uvea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3)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Kryptlose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D74659F-755B-450C-AE8D-4088E0E6E433}"/>
              </a:ext>
            </a:extLst>
          </p:cNvPr>
          <p:cNvSpPr/>
          <p:nvPr/>
        </p:nvSpPr>
        <p:spPr>
          <a:xfrm>
            <a:off x="304800" y="3276600"/>
            <a:ext cx="1801860" cy="48101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042154B-87F5-4373-AF3F-834BE770FB53}"/>
              </a:ext>
            </a:extLst>
          </p:cNvPr>
          <p:cNvSpPr txBox="1"/>
          <p:nvPr/>
        </p:nvSpPr>
        <p:spPr>
          <a:xfrm>
            <a:off x="198869" y="4377037"/>
            <a:ext cx="6865982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>
                <a:solidFill>
                  <a:srgbClr val="0000FF"/>
                </a:solidFill>
              </a:rPr>
              <a:t>Was versteht man unter dem Begriff </a:t>
            </a:r>
            <a:r>
              <a:rPr lang="en-US" altLang="en-US" sz="1200" b="1" dirty="0" err="1">
                <a:solidFill>
                  <a:srgbClr val="0000FF"/>
                </a:solidFill>
              </a:rPr>
              <a:t>„Ektropium der Uvea“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  <a:endParaRPr lang="en-US" altLang="en-US" sz="1400" dirty="0">
              <a:solidFill>
                <a:srgbClr val="0000FF"/>
              </a:solidFill>
            </a:endParaRPr>
          </a:p>
          <a:p>
            <a:r>
              <a:rPr lang="en-US" altLang="en-US" sz="1200" dirty="0">
                <a:solidFill>
                  <a:srgbClr val="0000FF"/>
                </a:solidFill>
              </a:rPr>
              <a:t>Das Vorhandensein von pigmentiertem hinterem Irisepithel auf der Vorderseite der Iris</a:t>
            </a:r>
          </a:p>
        </p:txBody>
      </p:sp>
    </p:spTree>
    <p:extLst>
      <p:ext uri="{BB962C8B-B14F-4D97-AF65-F5344CB8AC3E}">
        <p14:creationId xmlns:p14="http://schemas.microsoft.com/office/powerpoint/2010/main" val="1151536826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92" r="7072" b="23340"/>
          <a:stretch/>
        </p:blipFill>
        <p:spPr>
          <a:xfrm>
            <a:off x="4267200" y="2149522"/>
            <a:ext cx="4648200" cy="25544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" t="27083" r="13896"/>
          <a:stretch/>
        </p:blipFill>
        <p:spPr>
          <a:xfrm>
            <a:off x="228601" y="2057400"/>
            <a:ext cx="3733800" cy="2667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08021" y="5943600"/>
            <a:ext cx="185179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Uvea</a:t>
            </a:r>
            <a:r>
              <a:rPr lang="en-US" sz="1200" dirty="0"/>
              <a:t>-Ektropium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B1FB85-E638-4CB8-8081-42E500607F47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95724917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162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Posteriores </a:t>
            </a:r>
            <a:r>
              <a:rPr lang="en-US" sz="1200" dirty="0" err="1">
                <a:solidFill>
                  <a:srgbClr val="0000FF"/>
                </a:solidFill>
              </a:rPr>
              <a:t>Embryotoxon </a:t>
            </a:r>
            <a:r>
              <a:rPr lang="en-US" sz="1200" dirty="0">
                <a:solidFill>
                  <a:srgbClr val="0000FF"/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rgbClr val="0000FF"/>
                </a:solidFill>
              </a:rPr>
              <a:t>Korektopie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Ektropium </a:t>
            </a:r>
            <a:r>
              <a:rPr lang="en-US" sz="1200" dirty="0" err="1">
                <a:solidFill>
                  <a:srgbClr val="0000FF"/>
                </a:solidFill>
              </a:rPr>
              <a:t>der Uvea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3) </a:t>
            </a:r>
            <a:r>
              <a:rPr lang="en-US" sz="1200" dirty="0" err="1">
                <a:solidFill>
                  <a:srgbClr val="0000FF"/>
                </a:solidFill>
              </a:rPr>
              <a:t>Kryptlose</a:t>
            </a:r>
            <a:r>
              <a:rPr lang="en-US" sz="1200" dirty="0">
                <a:solidFill>
                  <a:srgbClr val="0000FF"/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184C7D7-C41D-4338-9324-80BA03D0E875}"/>
              </a:ext>
            </a:extLst>
          </p:cNvPr>
          <p:cNvGrpSpPr/>
          <p:nvPr/>
        </p:nvGrpSpPr>
        <p:grpSpPr>
          <a:xfrm>
            <a:off x="1814724" y="4131122"/>
            <a:ext cx="2061897" cy="412750"/>
            <a:chOff x="681336" y="1771789"/>
            <a:chExt cx="2061897" cy="412750"/>
          </a:xfrm>
        </p:grpSpPr>
        <p:sp>
          <p:nvSpPr>
            <p:cNvPr id="43" name="Right Brace 42">
              <a:extLst>
                <a:ext uri="{FF2B5EF4-FFF2-40B4-BE49-F238E27FC236}">
                  <a16:creationId xmlns:a16="http://schemas.microsoft.com/office/drawing/2014/main" id="{616C3FCE-081D-46D4-8575-8C730430FEBA}"/>
                </a:ext>
              </a:extLst>
            </p:cNvPr>
            <p:cNvSpPr/>
            <p:nvPr/>
          </p:nvSpPr>
          <p:spPr>
            <a:xfrm>
              <a:off x="681336" y="1771789"/>
              <a:ext cx="190500" cy="4127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4B24F3-EE47-4212-B6DB-C83E585BEA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3736" y="1862277"/>
              <a:ext cx="19094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25400" tIns="12700" rIns="25400" bIns="127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200" i="1" dirty="0"/>
                <a:t>Natürlich nicht gleichzeitig</a:t>
              </a: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60E665D5-005C-4D05-B603-FC853DDB1505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38593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163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646933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5D4275A-3967-41C2-95EB-B2F030475E08}"/>
              </a:ext>
            </a:extLst>
          </p:cNvPr>
          <p:cNvSpPr/>
          <p:nvPr/>
        </p:nvSpPr>
        <p:spPr>
          <a:xfrm>
            <a:off x="5318172" y="2632413"/>
            <a:ext cx="2859960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Posteriores </a:t>
            </a:r>
            <a:r>
              <a:rPr lang="en-US" sz="1200" dirty="0" err="1">
                <a:solidFill>
                  <a:srgbClr val="0000FF"/>
                </a:solidFill>
              </a:rPr>
              <a:t>Embryotoxon </a:t>
            </a:r>
            <a:r>
              <a:rPr lang="en-US" sz="1200" dirty="0">
                <a:solidFill>
                  <a:srgbClr val="0000FF"/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rgbClr val="0000FF"/>
                </a:solidFill>
              </a:rPr>
              <a:t>Korektopie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Ektropium </a:t>
            </a:r>
            <a:r>
              <a:rPr lang="en-US" sz="1200" dirty="0" err="1">
                <a:solidFill>
                  <a:srgbClr val="0000FF"/>
                </a:solidFill>
              </a:rPr>
              <a:t>der Uvea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3) </a:t>
            </a:r>
            <a:r>
              <a:rPr lang="en-US" sz="1200" dirty="0" err="1">
                <a:solidFill>
                  <a:srgbClr val="0000FF"/>
                </a:solidFill>
              </a:rPr>
              <a:t>Kryptlose</a:t>
            </a:r>
            <a:r>
              <a:rPr lang="en-US" sz="1200" dirty="0">
                <a:solidFill>
                  <a:srgbClr val="0000FF"/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endParaRPr 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</a:t>
            </a:r>
            <a:r>
              <a:rPr lang="en-US" sz="1200" dirty="0" err="1">
                <a:solidFill>
                  <a:srgbClr val="0000FF"/>
                </a:solidFill>
              </a:rPr>
              <a:t>Mikrokornea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Welche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nicht-okularen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4) Herzklappenprobleme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D73C3B9-15C0-41B2-A67B-2E503EC46A06}"/>
              </a:ext>
            </a:extLst>
          </p:cNvPr>
          <p:cNvGrpSpPr/>
          <p:nvPr/>
        </p:nvGrpSpPr>
        <p:grpSpPr>
          <a:xfrm>
            <a:off x="1777528" y="4133477"/>
            <a:ext cx="2061897" cy="412750"/>
            <a:chOff x="681336" y="1771789"/>
            <a:chExt cx="2061897" cy="412750"/>
          </a:xfrm>
        </p:grpSpPr>
        <p:sp>
          <p:nvSpPr>
            <p:cNvPr id="43" name="Right Brace 42">
              <a:extLst>
                <a:ext uri="{FF2B5EF4-FFF2-40B4-BE49-F238E27FC236}">
                  <a16:creationId xmlns:a16="http://schemas.microsoft.com/office/drawing/2014/main" id="{BBD3C4BE-E4B4-45EB-9808-328DBE77741B}"/>
                </a:ext>
              </a:extLst>
            </p:cNvPr>
            <p:cNvSpPr/>
            <p:nvPr/>
          </p:nvSpPr>
          <p:spPr>
            <a:xfrm>
              <a:off x="681336" y="1771789"/>
              <a:ext cx="190500" cy="4127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FE0067-7E0A-4D18-82A2-F77684DAD2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3736" y="1862277"/>
              <a:ext cx="19094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25400" tIns="12700" rIns="25400" bIns="127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200" i="1" dirty="0"/>
                <a:t>Natürlich nicht gleichzeitig</a:t>
              </a: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E5031140-A3D7-4EBA-99BE-8505D50D0192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54086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5376655"/>
            <a:ext cx="6858000" cy="57964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3-jähriges Mädchen, das </a:t>
            </a:r>
            <a:r>
              <a:rPr lang="en-US" sz="1200" dirty="0" err="1"/>
              <a:t>im</a:t>
            </a:r>
            <a:r>
              <a:rPr lang="en-US" sz="1200" dirty="0"/>
              <a:t> Alter von </a:t>
            </a:r>
            <a:r>
              <a:rPr lang="en-US" sz="1200" dirty="0" err="1"/>
              <a:t>drei</a:t>
            </a:r>
            <a:r>
              <a:rPr lang="en-US" sz="1200" dirty="0"/>
              <a:t> </a:t>
            </a:r>
            <a:r>
              <a:rPr lang="en-US" sz="1200" dirty="0" err="1"/>
              <a:t>Monaten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einer</a:t>
            </a:r>
            <a:r>
              <a:rPr lang="en-US" sz="1200" dirty="0"/>
              <a:t> </a:t>
            </a:r>
            <a:r>
              <a:rPr lang="en-US" sz="1200" dirty="0" err="1"/>
              <a:t>trüben</a:t>
            </a:r>
            <a:r>
              <a:rPr lang="en-US" sz="1200" dirty="0"/>
              <a:t> </a:t>
            </a:r>
            <a:r>
              <a:rPr lang="en-US" sz="1200" dirty="0" err="1"/>
              <a:t>megalokornea</a:t>
            </a:r>
            <a:r>
              <a:rPr lang="en-US" sz="1200" dirty="0"/>
              <a:t>, </a:t>
            </a:r>
          </a:p>
          <a:p>
            <a:r>
              <a:rPr lang="en-US" sz="1200" dirty="0" err="1"/>
              <a:t>posteriorem</a:t>
            </a:r>
            <a:r>
              <a:rPr lang="en-US" sz="1200" dirty="0"/>
              <a:t> </a:t>
            </a:r>
            <a:r>
              <a:rPr lang="en-US" sz="1200" dirty="0" err="1"/>
              <a:t>Embryotoxon</a:t>
            </a:r>
            <a:r>
              <a:rPr lang="en-US" sz="1200" dirty="0"/>
              <a:t>, Iris-</a:t>
            </a:r>
            <a:r>
              <a:rPr lang="en-US" sz="1200" dirty="0" err="1"/>
              <a:t>Hypoplasie</a:t>
            </a:r>
            <a:r>
              <a:rPr lang="en-US" sz="1200" dirty="0"/>
              <a:t>, </a:t>
            </a:r>
            <a:r>
              <a:rPr lang="en-US" sz="1200" dirty="0" err="1"/>
              <a:t>Korektopie</a:t>
            </a:r>
            <a:r>
              <a:rPr lang="en-US" sz="1200" dirty="0"/>
              <a:t> und </a:t>
            </a:r>
            <a:r>
              <a:rPr lang="en-US" sz="1200" dirty="0" err="1"/>
              <a:t>früh</a:t>
            </a:r>
            <a:r>
              <a:rPr lang="en-US" sz="1200" dirty="0"/>
              <a:t> </a:t>
            </a:r>
            <a:r>
              <a:rPr lang="en-US" sz="1200" dirty="0" err="1"/>
              <a:t>auftretendem</a:t>
            </a:r>
            <a:r>
              <a:rPr lang="en-US" sz="1200" dirty="0"/>
              <a:t> </a:t>
            </a:r>
            <a:r>
              <a:rPr lang="en-US" sz="1200" dirty="0" err="1"/>
              <a:t>schwerem</a:t>
            </a:r>
            <a:r>
              <a:rPr lang="en-US" sz="1200" dirty="0"/>
              <a:t> </a:t>
            </a:r>
            <a:r>
              <a:rPr lang="en-US" sz="1200" dirty="0" err="1"/>
              <a:t>Glaukom</a:t>
            </a:r>
            <a:r>
              <a:rPr lang="en-US" sz="1200" dirty="0"/>
              <a:t> </a:t>
            </a:r>
            <a:r>
              <a:rPr lang="en-US" sz="1200" dirty="0" err="1"/>
              <a:t>präsentierte</a:t>
            </a:r>
            <a:r>
              <a:rPr lang="en-US" sz="1200" dirty="0"/>
              <a:t>. Die horizontalen/vertikalen Hornhautdurchmesser betrugen 13,0/12,5 mm.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00" y="1514475"/>
            <a:ext cx="5105400" cy="3829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CD2A1B-1CB6-45B0-92B1-4D6979D9B1CB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418212173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315278"/>
            <a:ext cx="4419600" cy="42274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4698" y="5943600"/>
            <a:ext cx="4634603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Axenfeld</a:t>
            </a:r>
            <a:r>
              <a:rPr lang="en-US" sz="1200" dirty="0"/>
              <a:t>-Rieger-</a:t>
            </a:r>
            <a:r>
              <a:rPr lang="en-US" sz="1200" dirty="0" err="1"/>
              <a:t>Syndrom</a:t>
            </a:r>
            <a:r>
              <a:rPr lang="en-US" sz="1200" dirty="0"/>
              <a:t> mit Mikrokornea (8,5 mm)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929E24-54D3-44F0-90A9-969A3E297F58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129107865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166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Posteriores </a:t>
            </a:r>
            <a:r>
              <a:rPr lang="en-US" sz="1200" dirty="0" err="1">
                <a:solidFill>
                  <a:srgbClr val="0000FF"/>
                </a:solidFill>
              </a:rPr>
              <a:t>Embryotoxon </a:t>
            </a:r>
            <a:r>
              <a:rPr lang="en-US" sz="1200" dirty="0">
                <a:solidFill>
                  <a:srgbClr val="0000FF"/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rgbClr val="0000FF"/>
                </a:solidFill>
              </a:rPr>
              <a:t>Korektopie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Ektropium </a:t>
            </a:r>
            <a:r>
              <a:rPr lang="en-US" sz="1200" dirty="0" err="1">
                <a:solidFill>
                  <a:srgbClr val="0000FF"/>
                </a:solidFill>
              </a:rPr>
              <a:t>der Uvea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3) </a:t>
            </a:r>
            <a:r>
              <a:rPr lang="en-US" sz="1200" dirty="0" err="1">
                <a:solidFill>
                  <a:srgbClr val="0000FF"/>
                </a:solidFill>
              </a:rPr>
              <a:t>Kryptlose</a:t>
            </a:r>
            <a:r>
              <a:rPr lang="en-US" sz="1200" dirty="0">
                <a:solidFill>
                  <a:srgbClr val="0000FF"/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endParaRPr 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</a:t>
            </a:r>
            <a:r>
              <a:rPr lang="en-US" sz="1200" dirty="0" err="1">
                <a:solidFill>
                  <a:srgbClr val="0000FF"/>
                </a:solidFill>
              </a:rPr>
              <a:t>Mikrokornea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</a:t>
            </a:r>
            <a:r>
              <a:rPr lang="en-US" sz="1200" dirty="0" err="1">
                <a:solidFill>
                  <a:srgbClr val="0000FF"/>
                </a:solidFill>
              </a:rPr>
              <a:t>nicht-okularen </a:t>
            </a:r>
            <a:r>
              <a:rPr lang="en-US" sz="1200" i="1" dirty="0">
                <a:solidFill>
                  <a:srgbClr val="0000FF"/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3)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4)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08623C5-3B21-4327-9D96-9A35C2B06BF8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0491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167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rgbClr val="0000FF"/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Box 16">
            <a:extLst>
              <a:ext uri="{FF2B5EF4-FFF2-40B4-BE49-F238E27FC236}">
                <a16:creationId xmlns:a16="http://schemas.microsoft.com/office/drawing/2014/main" id="{B2B07833-53F3-4B50-B800-2128F3DE2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02" y="2363447"/>
            <a:ext cx="4712891" cy="3183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Merkmale kennzeichnen das Axenfeld-Rieger-Syndrom?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Posteriores </a:t>
            </a:r>
            <a:r>
              <a:rPr lang="en-US" sz="1200" dirty="0" err="1">
                <a:solidFill>
                  <a:srgbClr val="0000FF"/>
                </a:solidFill>
              </a:rPr>
              <a:t>Embryotoxon </a:t>
            </a:r>
            <a:r>
              <a:rPr lang="en-US" sz="1200" dirty="0">
                <a:solidFill>
                  <a:srgbClr val="0000FF"/>
                </a:solidFill>
              </a:rPr>
              <a:t>mit anhaftenden Irissträngen +  Iris-Hypoplasie  +  Winkelanomalien 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weiteren Iris-Anomalien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rgbClr val="0000FF"/>
                </a:solidFill>
              </a:rPr>
              <a:t>Korektopie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Ektropium </a:t>
            </a:r>
            <a:r>
              <a:rPr lang="en-US" sz="1200" dirty="0" err="1">
                <a:solidFill>
                  <a:srgbClr val="0000FF"/>
                </a:solidFill>
              </a:rPr>
              <a:t>der Uvea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3) </a:t>
            </a:r>
            <a:r>
              <a:rPr lang="en-US" sz="1200" dirty="0" err="1">
                <a:solidFill>
                  <a:srgbClr val="0000FF"/>
                </a:solidFill>
              </a:rPr>
              <a:t>Kryptlose</a:t>
            </a:r>
            <a:r>
              <a:rPr lang="en-US" sz="1200" dirty="0">
                <a:solidFill>
                  <a:srgbClr val="0000FF"/>
                </a:solidFill>
              </a:rPr>
              <a:t>, glasartige Oberfläche</a:t>
            </a: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Hornhautanomalien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endParaRPr 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</a:t>
            </a:r>
            <a:r>
              <a:rPr lang="en-US" sz="1200" dirty="0" err="1">
                <a:solidFill>
                  <a:srgbClr val="0000FF"/>
                </a:solidFill>
              </a:rPr>
              <a:t>Mikrokornea</a:t>
            </a: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Welche </a:t>
            </a:r>
            <a:r>
              <a:rPr lang="en-US" sz="1200" dirty="0" err="1">
                <a:solidFill>
                  <a:srgbClr val="0000FF"/>
                </a:solidFill>
              </a:rPr>
              <a:t>nicht-okularen </a:t>
            </a:r>
            <a:r>
              <a:rPr lang="en-US" sz="1200" i="1" dirty="0">
                <a:solidFill>
                  <a:srgbClr val="0000FF"/>
                </a:solidFill>
              </a:rPr>
              <a:t>Anomalien können vorliegen?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1) Anomalien des Gebisses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2) Charakteristisches Gesicht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3) Hautfalten um den Nabel</a:t>
            </a:r>
          </a:p>
          <a:p>
            <a:pPr eaLnBrk="1" hangingPunct="1"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4) Herzklappenprobleme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94595AA-1F9B-4FC8-8AFE-C0FB63F1CD71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6185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1" y="1066801"/>
            <a:ext cx="4444126" cy="4543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52450" y="2667000"/>
            <a:ext cx="4415350" cy="131831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(A) Gesichtsfoto, das eine Unterentwicklung des Oberkiefers, eine dünne Oberlippe und einen breiten Nasenrücken zeigt</a:t>
            </a:r>
          </a:p>
          <a:p>
            <a:r>
              <a:rPr lang="en-US" sz="1200" dirty="0"/>
              <a:t>(B) Linkes Auge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Korektopie</a:t>
            </a:r>
            <a:endParaRPr lang="en-US" sz="1400" dirty="0"/>
          </a:p>
          <a:p>
            <a:r>
              <a:rPr lang="en-US" sz="1200" dirty="0"/>
              <a:t>(C) Rechtes Auge mit posteriorem </a:t>
            </a:r>
            <a:r>
              <a:rPr lang="en-US" sz="1200" dirty="0" err="1"/>
              <a:t>Embryotoxon</a:t>
            </a:r>
            <a:endParaRPr lang="en-US" sz="1400" dirty="0"/>
          </a:p>
          <a:p>
            <a:r>
              <a:rPr lang="en-US" sz="1200" dirty="0"/>
              <a:t>(D) Zahnanomalien, einschließlich einer Hypodontie des Oberkiefers </a:t>
            </a:r>
          </a:p>
          <a:p>
            <a:r>
              <a:rPr lang="en-US" sz="1200" dirty="0"/>
              <a:t>(E) Überschüssige Haut im Bereich des Nabelrings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13908" y="5943600"/>
            <a:ext cx="2916183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/>
              <a:t>Axenfeld</a:t>
            </a:r>
            <a:r>
              <a:rPr lang="en-US" sz="1200" dirty="0"/>
              <a:t>-Rieger-</a:t>
            </a:r>
            <a:r>
              <a:rPr lang="en-US" sz="1200" dirty="0" err="1"/>
              <a:t>Syndrom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B02F1-79B4-469F-8651-533425C06D28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4132347338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1" y="1066801"/>
            <a:ext cx="4444126" cy="4543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52450" y="2667000"/>
            <a:ext cx="4415350" cy="131831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(A) Gesichtsfoto, das eine Unterentwicklung des Oberkiefers, eine dünne Oberlippe und einen breiten Nasenrücken zeigt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(B) Linkes Auge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mit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Korektopie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(C) Rechtes Auge mit posteriorem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(D) Zahnanomalien, einschließlich einer Hypodontie des Oberkiefers 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(E) Überschüssige Haut im Bereich des Nabelrings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13908" y="5943600"/>
            <a:ext cx="2916183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Axenfeld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-Rieger-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Syndrom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B02F1-79B4-469F-8651-533425C06D28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DE1EF0-3E9B-4DFD-AB14-294E091C907D}"/>
              </a:ext>
            </a:extLst>
          </p:cNvPr>
          <p:cNvSpPr txBox="1"/>
          <p:nvPr/>
        </p:nvSpPr>
        <p:spPr>
          <a:xfrm>
            <a:off x="1461920" y="3169172"/>
            <a:ext cx="622003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Weitere Informationen zu A-R finden Sie in der Folienreihe 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FELT7</a:t>
            </a:r>
          </a:p>
        </p:txBody>
      </p:sp>
    </p:spTree>
    <p:extLst>
      <p:ext uri="{BB962C8B-B14F-4D97-AF65-F5344CB8AC3E}">
        <p14:creationId xmlns:p14="http://schemas.microsoft.com/office/powerpoint/2010/main" val="1819195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anderen Augenanomalien ist sie assoziiert?</a:t>
            </a:r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--Linsenanomalien: Katarakt, </a:t>
            </a:r>
            <a:r>
              <a:rPr lang="en-US" sz="1200" dirty="0" err="1">
                <a:solidFill>
                  <a:srgbClr val="D6ADFF"/>
                </a:solidFill>
              </a:rPr>
              <a:t>Ektopia</a:t>
            </a:r>
            <a:r>
              <a:rPr lang="en-US" sz="1200" dirty="0">
                <a:solidFill>
                  <a:srgbClr val="D6ADFF"/>
                </a:solidFill>
              </a:rPr>
              <a:t> </a:t>
            </a:r>
            <a:r>
              <a:rPr lang="en-US" sz="1200" dirty="0" err="1">
                <a:solidFill>
                  <a:srgbClr val="D6ADFF"/>
                </a:solidFill>
              </a:rPr>
              <a:t>lentis</a:t>
            </a:r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2945932774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  <a:endParaRPr lang="en-US" altLang="en-US" sz="1400" i="1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FFFF00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altLang="en-US" sz="1200" i="1" kern="0" dirty="0">
                <a:solidFill>
                  <a:srgbClr val="FFFF00"/>
                </a:solidFill>
              </a:rPr>
              <a:t>Mit welchem Entwicklungs-„Komplex“ ist </a:t>
            </a:r>
            <a:r>
              <a:rPr lang="de-DE" altLang="en-US" sz="1200" i="1" kern="0" dirty="0" err="1">
                <a:solidFill>
                  <a:srgbClr val="FFFF00"/>
                </a:solidFill>
              </a:rPr>
              <a:t>Aniridie</a:t>
            </a:r>
            <a:r>
              <a:rPr lang="de-DE" altLang="en-US" sz="1200" i="1" kern="0" dirty="0">
                <a:solidFill>
                  <a:srgbClr val="FFFF00"/>
                </a:solidFill>
              </a:rPr>
              <a:t> assoziiert</a:t>
            </a:r>
            <a:r>
              <a:rPr lang="en-US" altLang="en-US" sz="1200" i="1" kern="0" dirty="0">
                <a:solidFill>
                  <a:srgbClr val="FFFF00"/>
                </a:solidFill>
              </a:rPr>
              <a:t>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854DA03-6F37-4C68-BDCD-EA7D75665476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11822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FFFF00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altLang="en-US" sz="1200" i="1" kern="0" dirty="0">
                <a:solidFill>
                  <a:srgbClr val="FFFF00"/>
                </a:solidFill>
              </a:rPr>
              <a:t>Mit welchem Entwicklungs-„Komplex“ ist </a:t>
            </a:r>
            <a:r>
              <a:rPr lang="de-DE" altLang="en-US" sz="1200" i="1" kern="0" dirty="0" err="1">
                <a:solidFill>
                  <a:srgbClr val="FFFF00"/>
                </a:solidFill>
              </a:rPr>
              <a:t>Aniridie</a:t>
            </a:r>
            <a:r>
              <a:rPr lang="de-DE" altLang="en-US" sz="1200" i="1" kern="0" dirty="0">
                <a:solidFill>
                  <a:srgbClr val="FFFF00"/>
                </a:solidFill>
              </a:rPr>
              <a:t> assoziiert</a:t>
            </a:r>
            <a:r>
              <a:rPr lang="en-US" altLang="en-US" sz="1200" i="1" kern="0" dirty="0">
                <a:solidFill>
                  <a:srgbClr val="FFFF00"/>
                </a:solidFill>
              </a:rPr>
              <a:t>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406D3CC-0DE9-492D-93FF-7A18A4D8FA7F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725745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 t="5224" r="7895"/>
          <a:stretch/>
        </p:blipFill>
        <p:spPr>
          <a:xfrm>
            <a:off x="2374351" y="1543181"/>
            <a:ext cx="4395295" cy="37716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9282" y="5943600"/>
            <a:ext cx="48654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Aniridie. Beachten Sie das Vorhandensein eines Irisstumpfes/einer Iriswurzel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B76DF5-6CC7-4BDD-AB46-EE6B514F2CE5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1098774556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in der Regel einseitig oder beidseitig auf?</a:t>
            </a:r>
            <a:endParaRPr lang="en-US" altLang="en-US" sz="1400" i="1" kern="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FFFF00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Mit welchem Entwicklungs-„Komplex“ ist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assoziiert?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6216257-245C-405F-BC73-B2655931D0AC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58239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Sie ist fast immer beidseitig</a:t>
            </a: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FFFF00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altLang="en-US" sz="1200" i="1" kern="0" dirty="0">
                <a:solidFill>
                  <a:srgbClr val="FFFF00"/>
                </a:solidFill>
              </a:rPr>
              <a:t>Mit welchem Entwicklungs-„Komplex“ ist </a:t>
            </a:r>
            <a:r>
              <a:rPr lang="de-DE" altLang="en-US" sz="1200" i="1" kern="0" dirty="0" err="1">
                <a:solidFill>
                  <a:srgbClr val="FFFF00"/>
                </a:solidFill>
              </a:rPr>
              <a:t>Aniridie</a:t>
            </a:r>
            <a:r>
              <a:rPr lang="de-DE" altLang="en-US" sz="1200" i="1" kern="0" dirty="0">
                <a:solidFill>
                  <a:srgbClr val="FFFF00"/>
                </a:solidFill>
              </a:rPr>
              <a:t> assoziiert</a:t>
            </a:r>
            <a:r>
              <a:rPr lang="en-US" altLang="en-US" sz="1200" i="1" kern="0" dirty="0">
                <a:solidFill>
                  <a:srgbClr val="FFFF00"/>
                </a:solidFill>
              </a:rPr>
              <a:t>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59E8C33-0284-407D-BA39-E0FECCE788E7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14278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9524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0000FF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auf?</a:t>
            </a:r>
            <a:endParaRPr lang="en-US" altLang="en-US" sz="1400" i="1" kern="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Mit welchem Entwicklungs-„Komplex“ ist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assoziiert?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A61ECB4-4BF9-46CA-83B7-988F6BDCB7C9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855218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9524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0000FF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altLang="en-US" sz="1200" i="1" kern="0" dirty="0">
                <a:solidFill>
                  <a:srgbClr val="FFFF00"/>
                </a:solidFill>
              </a:rPr>
              <a:t>Mit welchem Entwicklungs-„Komplex“ ist </a:t>
            </a:r>
            <a:r>
              <a:rPr lang="de-DE" altLang="en-US" sz="1200" i="1" kern="0" dirty="0" err="1">
                <a:solidFill>
                  <a:srgbClr val="FFFF00"/>
                </a:solidFill>
              </a:rPr>
              <a:t>Aniridie</a:t>
            </a:r>
            <a:r>
              <a:rPr lang="de-DE" altLang="en-US" sz="1200" i="1" kern="0" dirty="0">
                <a:solidFill>
                  <a:srgbClr val="FFFF00"/>
                </a:solidFill>
              </a:rPr>
              <a:t> assoziiert</a:t>
            </a:r>
            <a:r>
              <a:rPr lang="en-US" altLang="en-US" sz="1200" i="1" kern="0" dirty="0">
                <a:solidFill>
                  <a:srgbClr val="FFFF00"/>
                </a:solidFill>
              </a:rPr>
              <a:t>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EDD0052-5FB6-47AE-8B45-3D8CD9E88B44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66055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9524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0000FF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altLang="en-US" sz="1200" i="1" kern="0" dirty="0">
                <a:solidFill>
                  <a:srgbClr val="0000FF"/>
                </a:solidFill>
              </a:rPr>
              <a:t>Mit welchem Entwicklungs-„Komplex“ ist </a:t>
            </a:r>
            <a:r>
              <a:rPr lang="de-DE" altLang="en-US" sz="1200" i="1" kern="0" dirty="0" err="1">
                <a:solidFill>
                  <a:srgbClr val="0000FF"/>
                </a:solidFill>
              </a:rPr>
              <a:t>Aniridie</a:t>
            </a:r>
            <a:r>
              <a:rPr lang="de-DE" altLang="en-US" sz="1200" i="1" kern="0" dirty="0">
                <a:solidFill>
                  <a:srgbClr val="0000FF"/>
                </a:solidFill>
              </a:rPr>
              <a:t> assoziiert</a:t>
            </a:r>
            <a:r>
              <a:rPr lang="en-US" altLang="en-US" sz="1200" i="1" kern="0" dirty="0">
                <a:solidFill>
                  <a:srgbClr val="0000FF"/>
                </a:solidFill>
              </a:rPr>
              <a:t>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273ADED-65FE-4825-A6CA-CE3D52C83B06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027765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0000FF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altLang="en-US" sz="1200" i="1" kern="0" dirty="0">
                <a:solidFill>
                  <a:srgbClr val="0000FF"/>
                </a:solidFill>
              </a:rPr>
              <a:t>Mit welchem Entwicklungs-„Komplex“ ist </a:t>
            </a:r>
            <a:r>
              <a:rPr lang="de-DE" altLang="en-US" sz="1200" i="1" kern="0" dirty="0" err="1">
                <a:solidFill>
                  <a:srgbClr val="0000FF"/>
                </a:solidFill>
              </a:rPr>
              <a:t>Aniridie</a:t>
            </a:r>
            <a:r>
              <a:rPr lang="de-DE" altLang="en-US" sz="1200" i="1" kern="0" dirty="0">
                <a:solidFill>
                  <a:srgbClr val="0000FF"/>
                </a:solidFill>
              </a:rPr>
              <a:t> assoziiert</a:t>
            </a:r>
            <a:r>
              <a:rPr lang="en-US" altLang="en-US" sz="1200" i="1" kern="0" dirty="0">
                <a:solidFill>
                  <a:srgbClr val="0000FF"/>
                </a:solidFill>
              </a:rPr>
              <a:t>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Mit dem WAGR-Komplex</a:t>
            </a: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FD6590D-7D07-4453-8DD2-563E1D64A1D3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0539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179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Tritt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Aniridie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Tritt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Nystagmus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Aniridie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altLang="en-US" sz="1200" i="1" kern="0" dirty="0">
                <a:solidFill>
                  <a:schemeClr val="bg1">
                    <a:lumMod val="65000"/>
                  </a:schemeClr>
                </a:solidFill>
              </a:rPr>
              <a:t>Mit welchem Entwicklungs-„Komplex“ ist </a:t>
            </a:r>
            <a:r>
              <a:rPr lang="de-DE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de-DE" altLang="en-US" sz="1200" i="1" kern="0" dirty="0">
                <a:solidFill>
                  <a:schemeClr val="bg1">
                    <a:lumMod val="65000"/>
                  </a:schemeClr>
                </a:solidFill>
              </a:rPr>
              <a:t> assoziiert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Mit dem </a:t>
            </a:r>
            <a:r>
              <a:rPr lang="en-US" altLang="en-US" sz="1200" b="1" kern="0" dirty="0">
                <a:solidFill>
                  <a:srgbClr val="0000FF"/>
                </a:solidFill>
              </a:rPr>
              <a:t>WAGR-Komplex</a:t>
            </a:r>
            <a:endParaRPr lang="en-US" altLang="en-US" sz="1400" b="1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3D2041-4EFA-4260-BC1F-466D3AA0487F}"/>
              </a:ext>
            </a:extLst>
          </p:cNvPr>
          <p:cNvSpPr txBox="1"/>
          <p:nvPr/>
        </p:nvSpPr>
        <p:spPr>
          <a:xfrm>
            <a:off x="2370451" y="3709213"/>
            <a:ext cx="2305439" cy="948978"/>
          </a:xfrm>
          <a:prstGeom prst="rect">
            <a:avLst/>
          </a:prstGeom>
          <a:solidFill>
            <a:schemeClr val="tx1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Der WAGR-Komplex umfasst: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W</a:t>
            </a:r>
            <a:endParaRPr lang="en-US" sz="1300" dirty="0">
              <a:solidFill>
                <a:schemeClr val="bg1"/>
              </a:solidFill>
            </a:endParaRPr>
          </a:p>
          <a:p>
            <a:r>
              <a:rPr lang="en-US" sz="1200" b="1" dirty="0" err="1">
                <a:solidFill>
                  <a:schemeClr val="bg1"/>
                </a:solidFill>
              </a:rPr>
              <a:t>A</a:t>
            </a:r>
            <a:r>
              <a:rPr lang="en-US" sz="1200" dirty="0" err="1">
                <a:solidFill>
                  <a:schemeClr val="bg1"/>
                </a:solidFill>
              </a:rPr>
              <a:t>niridie</a:t>
            </a:r>
            <a:endParaRPr lang="en-US" sz="1300" dirty="0">
              <a:solidFill>
                <a:schemeClr val="bg1"/>
              </a:solidFill>
            </a:endParaRPr>
          </a:p>
          <a:p>
            <a:r>
              <a:rPr lang="en-US" sz="1200" b="1" dirty="0">
                <a:solidFill>
                  <a:schemeClr val="bg1"/>
                </a:solidFill>
              </a:rPr>
              <a:t>G</a:t>
            </a:r>
            <a:endParaRPr lang="en-US" sz="1300" dirty="0">
              <a:solidFill>
                <a:schemeClr val="bg1"/>
              </a:solidFill>
            </a:endParaRPr>
          </a:p>
          <a:p>
            <a:r>
              <a:rPr lang="en-US" sz="1200" b="1" dirty="0">
                <a:solidFill>
                  <a:schemeClr val="bg1"/>
                </a:solidFill>
              </a:rPr>
              <a:t>R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A0557D0-460D-4986-BBA4-770FB7621617}"/>
              </a:ext>
            </a:extLst>
          </p:cNvPr>
          <p:cNvSpPr/>
          <p:nvPr/>
        </p:nvSpPr>
        <p:spPr>
          <a:xfrm>
            <a:off x="578734" y="4038600"/>
            <a:ext cx="1631066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215F37D-A2E0-4EB6-AC96-EF161FD9225F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262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--Linsenanomalien: Presenile  Katarakt ,  </a:t>
            </a:r>
            <a:r>
              <a:rPr lang="en-US" sz="1200" dirty="0" err="1">
                <a:solidFill>
                  <a:srgbClr val="0000FF"/>
                </a:solidFill>
              </a:rPr>
              <a:t>Ektopia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lentis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DFF8BF-6A98-47E9-F773-28699BBEA880}"/>
              </a:ext>
            </a:extLst>
          </p:cNvPr>
          <p:cNvSpPr/>
          <p:nvPr/>
        </p:nvSpPr>
        <p:spPr>
          <a:xfrm>
            <a:off x="3886200" y="4318481"/>
            <a:ext cx="801293" cy="25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Wort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D3106A-0891-77EC-C6AF-E97F28E052DA}"/>
              </a:ext>
            </a:extLst>
          </p:cNvPr>
          <p:cNvSpPr/>
          <p:nvPr/>
        </p:nvSpPr>
        <p:spPr>
          <a:xfrm>
            <a:off x="4773126" y="4318481"/>
            <a:ext cx="1171939" cy="25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</p:spTree>
    <p:extLst>
      <p:ext uri="{BB962C8B-B14F-4D97-AF65-F5344CB8AC3E}">
        <p14:creationId xmlns:p14="http://schemas.microsoft.com/office/powerpoint/2010/main" val="3198280794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Tritt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Aniridie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Tritt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Nystagmus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Aniridie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Mit welchem Entwicklungs-„Komplex“ ist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Aniridie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assoziiert?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Mit dem </a:t>
            </a:r>
            <a:r>
              <a:rPr lang="en-US" altLang="en-US" sz="1200" b="1" kern="0" dirty="0">
                <a:solidFill>
                  <a:srgbClr val="0000FF"/>
                </a:solidFill>
              </a:rPr>
              <a:t>WAGR-Komplex</a:t>
            </a:r>
            <a:endParaRPr lang="en-US" altLang="en-US" sz="1400" b="1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FFFF00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FFFF00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FFFF00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3D2041-4EFA-4260-BC1F-466D3AA0487F}"/>
              </a:ext>
            </a:extLst>
          </p:cNvPr>
          <p:cNvSpPr txBox="1"/>
          <p:nvPr/>
        </p:nvSpPr>
        <p:spPr>
          <a:xfrm>
            <a:off x="2370451" y="3709213"/>
            <a:ext cx="2305439" cy="1277273"/>
          </a:xfrm>
          <a:prstGeom prst="rect">
            <a:avLst/>
          </a:prstGeom>
          <a:solidFill>
            <a:schemeClr val="tx1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Der WAGR-Komplex umfasst:</a:t>
            </a:r>
          </a:p>
          <a:p>
            <a:r>
              <a:rPr lang="en-US" sz="1200" dirty="0" err="1">
                <a:solidFill>
                  <a:schemeClr val="bg1"/>
                </a:solidFill>
              </a:rPr>
              <a:t>Wilms</a:t>
            </a:r>
            <a:r>
              <a:rPr lang="en-US" sz="1200" dirty="0">
                <a:solidFill>
                  <a:schemeClr val="bg1"/>
                </a:solidFill>
              </a:rPr>
              <a:t>-Tumor</a:t>
            </a:r>
          </a:p>
          <a:p>
            <a:r>
              <a:rPr lang="en-US" sz="1200" dirty="0" err="1">
                <a:solidFill>
                  <a:schemeClr val="bg1"/>
                </a:solidFill>
              </a:rPr>
              <a:t>Aniridie</a:t>
            </a:r>
            <a:endParaRPr lang="en-US" sz="13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Anomalien des Urogenitaltrakts</a:t>
            </a:r>
          </a:p>
          <a:p>
            <a:r>
              <a:rPr lang="en-US" sz="1200" dirty="0">
                <a:solidFill>
                  <a:schemeClr val="bg1"/>
                </a:solidFill>
              </a:rPr>
              <a:t>Verzögerung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A0557D0-460D-4986-BBA4-770FB7621617}"/>
              </a:ext>
            </a:extLst>
          </p:cNvPr>
          <p:cNvSpPr/>
          <p:nvPr/>
        </p:nvSpPr>
        <p:spPr>
          <a:xfrm>
            <a:off x="578734" y="4038600"/>
            <a:ext cx="1631066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B465203-BD84-4974-B396-6479BA460B60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60890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34340" y="5955268"/>
            <a:ext cx="327532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WAGR-Komplex: Wilms-Tumor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00200"/>
            <a:ext cx="4191001" cy="34119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9" b="15384"/>
          <a:stretch/>
        </p:blipFill>
        <p:spPr>
          <a:xfrm>
            <a:off x="442316" y="1661507"/>
            <a:ext cx="3438770" cy="33505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402742-F374-4898-99F4-558AB6C3C8AC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898243411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9524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0000FF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Mit welchem Entwicklungs-„Komplex“ ist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assoziiert?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ein Risiko für den WAGR-Komplex?</a:t>
            </a:r>
            <a:endParaRPr lang="en-US" altLang="en-US" sz="1400" i="1" kern="0" dirty="0">
              <a:solidFill>
                <a:srgbClr val="FFFF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FFFF00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CB7E352-6DA5-4B56-B3DB-2C2C2D70FC08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11976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0000FF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altLang="en-US" sz="1200" i="1" kern="0" dirty="0">
                <a:solidFill>
                  <a:srgbClr val="0000FF"/>
                </a:solidFill>
              </a:rPr>
              <a:t>Mit welchem Entwicklungs-„Komplex“ ist </a:t>
            </a:r>
            <a:r>
              <a:rPr lang="de-DE" altLang="en-US" sz="1200" i="1" kern="0" dirty="0" err="1">
                <a:solidFill>
                  <a:srgbClr val="0000FF"/>
                </a:solidFill>
              </a:rPr>
              <a:t>Aniridie</a:t>
            </a:r>
            <a:r>
              <a:rPr lang="de-DE" altLang="en-US" sz="1200" i="1" kern="0" dirty="0">
                <a:solidFill>
                  <a:srgbClr val="0000FF"/>
                </a:solidFill>
              </a:rPr>
              <a:t> assoziiert</a:t>
            </a:r>
            <a:r>
              <a:rPr lang="en-US" altLang="en-US" sz="1200" i="1" kern="0" dirty="0">
                <a:solidFill>
                  <a:srgbClr val="0000FF"/>
                </a:solidFill>
              </a:rPr>
              <a:t>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471FDA4-E419-4EAA-9D89-6A814B8CE639}"/>
              </a:ext>
            </a:extLst>
          </p:cNvPr>
          <p:cNvSpPr/>
          <p:nvPr/>
        </p:nvSpPr>
        <p:spPr>
          <a:xfrm>
            <a:off x="4041752" y="4988308"/>
            <a:ext cx="1015423" cy="360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sporadisch vs. familiär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4A7E977-0461-4FFC-A58A-10BC54BC9A17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18704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rgbClr val="0000FF"/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rgbClr val="0000FF"/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581400"/>
            <a:ext cx="2530428" cy="47703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Tritt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Nystagmus </a:t>
            </a:r>
            <a:r>
              <a:rPr lang="en-US" altLang="en-US" sz="1200" i="1" kern="0" dirty="0">
                <a:solidFill>
                  <a:srgbClr val="0000FF"/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altLang="en-US" sz="1200" i="1" kern="0" dirty="0">
                <a:solidFill>
                  <a:srgbClr val="0000FF"/>
                </a:solidFill>
              </a:rPr>
              <a:t>Mit welchem Entwicklungs-„Komplex“ ist </a:t>
            </a:r>
            <a:r>
              <a:rPr lang="de-DE" altLang="en-US" sz="1200" i="1" kern="0" dirty="0" err="1">
                <a:solidFill>
                  <a:srgbClr val="0000FF"/>
                </a:solidFill>
              </a:rPr>
              <a:t>Aniridie</a:t>
            </a:r>
            <a:r>
              <a:rPr lang="de-DE" altLang="en-US" sz="1200" i="1" kern="0" dirty="0">
                <a:solidFill>
                  <a:srgbClr val="0000FF"/>
                </a:solidFill>
              </a:rPr>
              <a:t> assoziiert</a:t>
            </a:r>
            <a:r>
              <a:rPr lang="en-US" altLang="en-US" sz="1200" i="1" kern="0" dirty="0">
                <a:solidFill>
                  <a:srgbClr val="0000FF"/>
                </a:solidFill>
              </a:rPr>
              <a:t>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rgbClr val="0000FF"/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rgbClr val="0000FF"/>
                </a:solidFill>
              </a:rPr>
              <a:t>von Aniridie </a:t>
            </a:r>
            <a:r>
              <a:rPr lang="en-US" altLang="en-US" sz="1200" i="1" kern="0" dirty="0">
                <a:solidFill>
                  <a:srgbClr val="0000FF"/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rgbClr val="0000FF"/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9EC168B-1DCA-4E83-8D3D-59298AB0CBC2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71407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b="1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A37EAD2-3547-4523-BA74-73776FDA3C03}"/>
              </a:ext>
            </a:extLst>
          </p:cNvPr>
          <p:cNvSpPr/>
          <p:nvPr/>
        </p:nvSpPr>
        <p:spPr>
          <a:xfrm>
            <a:off x="5200135" y="3646933"/>
            <a:ext cx="2530428" cy="477034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99319727-8C66-4041-89D1-F40DD5BC5EEC}"/>
              </a:ext>
            </a:extLst>
          </p:cNvPr>
          <p:cNvSpPr txBox="1">
            <a:spLocks noChangeArrowheads="1"/>
          </p:cNvSpPr>
          <p:nvPr/>
        </p:nvSpPr>
        <p:spPr>
          <a:xfrm>
            <a:off x="241144" y="1633907"/>
            <a:ext cx="4800600" cy="3733800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Warum ist der Begriff „Aniridie“ technisch gesehen eine Fehlbezeichnung?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Weil immer eine rudimentäre Iriswurzel vorhanden ist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Tritt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Aniridie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in der Regel einseitig oder beidseitig 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Sie ist fast immer beidseitig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Tritt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Nystagmus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häufig in Verbindung mit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Aniridie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auf?</a:t>
            </a:r>
          </a:p>
          <a:p>
            <a:pPr marL="0" indent="0"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Ja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Mit welchem Entwicklungs-„Komplex“ ist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Aniridie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assoziiert?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Mit dem WAGR-Komplex</a:t>
            </a:r>
          </a:p>
          <a:p>
            <a:pPr marL="0" indent="0">
              <a:buFont typeface="Wingdings" pitchFamily="2" charset="2"/>
              <a:buNone/>
            </a:pPr>
            <a:endParaRPr lang="en-US" altLang="en-US" sz="1400" kern="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Besteht bei allen Fällen </a:t>
            </a:r>
            <a:r>
              <a:rPr lang="en-US" altLang="en-US" sz="1200" i="1" kern="0" dirty="0" err="1">
                <a:solidFill>
                  <a:schemeClr val="bg1">
                    <a:lumMod val="65000"/>
                  </a:schemeClr>
                </a:solidFill>
              </a:rPr>
              <a:t>von Aniridie </a:t>
            </a:r>
            <a:r>
              <a:rPr lang="en-US" altLang="en-US" sz="1200" i="1" kern="0" dirty="0">
                <a:solidFill>
                  <a:schemeClr val="bg1">
                    <a:lumMod val="65000"/>
                  </a:schemeClr>
                </a:solidFill>
              </a:rPr>
              <a:t>ein Risiko für den WAGR-Komplex?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 sz="1200" kern="0" dirty="0">
                <a:solidFill>
                  <a:schemeClr val="bg1">
                    <a:lumMod val="65000"/>
                  </a:schemeClr>
                </a:solidFill>
              </a:rPr>
              <a:t>Nein, nur diejenigen, bei denen die genetische Mutation sporadisch auftritt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9EC168B-1DCA-4E83-8D3D-59298AB0CBC2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826771E-06EE-40C7-B68E-68EAEB9FE5B8}"/>
              </a:ext>
            </a:extLst>
          </p:cNvPr>
          <p:cNvSpPr txBox="1"/>
          <p:nvPr/>
        </p:nvSpPr>
        <p:spPr>
          <a:xfrm>
            <a:off x="1389816" y="3169172"/>
            <a:ext cx="636424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Weitere Informationen zur Aniridie finden Sie in der Folienreihe 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P17</a:t>
            </a:r>
          </a:p>
        </p:txBody>
      </p:sp>
    </p:spTree>
    <p:extLst>
      <p:ext uri="{BB962C8B-B14F-4D97-AF65-F5344CB8AC3E}">
        <p14:creationId xmlns:p14="http://schemas.microsoft.com/office/powerpoint/2010/main" val="850112994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  <a:endParaRPr lang="en-US" sz="1400" i="1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FFC000"/>
                </a:solidFill>
              </a:rPr>
              <a:t>Arterohepatische </a:t>
            </a:r>
            <a:r>
              <a:rPr lang="en-US" sz="1200" dirty="0">
                <a:solidFill>
                  <a:srgbClr val="FFC000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FFC000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C000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FFC000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C000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FFC000"/>
                </a:solidFill>
              </a:rPr>
              <a:t>Alagille</a:t>
            </a:r>
            <a:r>
              <a:rPr lang="en-US" sz="1200" dirty="0">
                <a:solidFill>
                  <a:srgbClr val="FFC000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Alagille-Patienten haben </a:t>
            </a:r>
            <a:r>
              <a:rPr lang="en-US" sz="1200" i="1" dirty="0" err="1">
                <a:solidFill>
                  <a:srgbClr val="FFC000"/>
                </a:solidFill>
              </a:rPr>
              <a:t>ein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charakteristisches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Gesicht</a:t>
            </a:r>
            <a:r>
              <a:rPr lang="en-US" sz="1200" i="1" dirty="0">
                <a:solidFill>
                  <a:srgbClr val="FFC000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763123347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  <a:endParaRPr lang="en-US" sz="14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FFC000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C000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FFC000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C000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FFC000"/>
                </a:solidFill>
              </a:rPr>
              <a:t>Alagille</a:t>
            </a:r>
            <a:r>
              <a:rPr lang="en-US" sz="1200" dirty="0">
                <a:solidFill>
                  <a:srgbClr val="FFC000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Alagille-Patienten haben </a:t>
            </a:r>
            <a:r>
              <a:rPr lang="en-US" sz="1200" i="1" dirty="0" err="1">
                <a:solidFill>
                  <a:srgbClr val="FFC000"/>
                </a:solidFill>
              </a:rPr>
              <a:t>ein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charakteristisches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Gesicht</a:t>
            </a:r>
            <a:r>
              <a:rPr lang="en-US" sz="1200" i="1" dirty="0">
                <a:solidFill>
                  <a:srgbClr val="FFC000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1228959114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  <a:endParaRPr lang="en-US" sz="1400" i="1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C000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FFC000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C000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FFC000"/>
                </a:solidFill>
              </a:rPr>
              <a:t>Alagille</a:t>
            </a:r>
            <a:r>
              <a:rPr lang="en-US" sz="1200" dirty="0">
                <a:solidFill>
                  <a:srgbClr val="FFC000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Alagille-Patienten haben </a:t>
            </a:r>
            <a:r>
              <a:rPr lang="en-US" sz="1200" i="1" dirty="0" err="1">
                <a:solidFill>
                  <a:srgbClr val="FFC000"/>
                </a:solidFill>
              </a:rPr>
              <a:t>ein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charakteristisches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Gesicht</a:t>
            </a:r>
            <a:r>
              <a:rPr lang="en-US" sz="1200" i="1" dirty="0">
                <a:solidFill>
                  <a:srgbClr val="FFC000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937034965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189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Autosomal-dominant, wobei die Ausprägung stark variiert </a:t>
            </a:r>
            <a:endParaRPr lang="en-US" sz="14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FFC000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C000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FFC000"/>
                </a:solidFill>
              </a:rPr>
              <a:t>Alagille</a:t>
            </a:r>
            <a:r>
              <a:rPr lang="en-US" sz="1200" dirty="0">
                <a:solidFill>
                  <a:srgbClr val="FFC000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Alagille-Patienten haben </a:t>
            </a:r>
            <a:r>
              <a:rPr lang="en-US" sz="1200" i="1" dirty="0" err="1">
                <a:solidFill>
                  <a:srgbClr val="FFC000"/>
                </a:solidFill>
              </a:rPr>
              <a:t>ein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charakteristisches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Gesicht</a:t>
            </a:r>
            <a:r>
              <a:rPr lang="en-US" sz="1200" i="1" dirty="0">
                <a:solidFill>
                  <a:srgbClr val="FFC000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1494218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--Linsenanomalien: Presenile  Katarakt ,  </a:t>
            </a:r>
            <a:r>
              <a:rPr lang="en-US" sz="1200" dirty="0" err="1">
                <a:solidFill>
                  <a:srgbClr val="0000FF"/>
                </a:solidFill>
              </a:rPr>
              <a:t>Ektopia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lentis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2258230908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0406" y="408402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Was ist das klassische Krankheitsbild?</a:t>
            </a:r>
            <a:endParaRPr lang="en-US" sz="1400" i="1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C000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FFC000"/>
                </a:solidFill>
              </a:rPr>
              <a:t>Alagille</a:t>
            </a:r>
            <a:r>
              <a:rPr lang="en-US" sz="1200" dirty="0">
                <a:solidFill>
                  <a:srgbClr val="FFC000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Alagille-Patienten haben </a:t>
            </a:r>
            <a:r>
              <a:rPr lang="en-US" sz="1200" i="1" dirty="0" err="1">
                <a:solidFill>
                  <a:srgbClr val="FFC000"/>
                </a:solidFill>
              </a:rPr>
              <a:t>ein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charakteristisches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Gesicht</a:t>
            </a:r>
            <a:r>
              <a:rPr lang="en-US" sz="1200" i="1" dirty="0">
                <a:solidFill>
                  <a:srgbClr val="FFC000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306518110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0000FF"/>
                </a:solidFill>
              </a:rPr>
              <a:t>Alagille</a:t>
            </a:r>
            <a:r>
              <a:rPr lang="en-US" sz="1200" dirty="0">
                <a:solidFill>
                  <a:srgbClr val="0000FF"/>
                </a:solidFill>
              </a:rPr>
              <a:t>-Syndrom auszuschließen</a:t>
            </a:r>
            <a:endParaRPr lang="en-US" sz="1400" dirty="0">
              <a:solidFill>
                <a:srgbClr val="FFC000"/>
              </a:solidFill>
            </a:endParaRP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Alagille-Patienten haben </a:t>
            </a:r>
            <a:r>
              <a:rPr lang="en-US" sz="1200" i="1" dirty="0" err="1">
                <a:solidFill>
                  <a:srgbClr val="FFC000"/>
                </a:solidFill>
              </a:rPr>
              <a:t>ein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charakteristisches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Gesicht</a:t>
            </a:r>
            <a:r>
              <a:rPr lang="en-US" sz="1200" i="1" dirty="0">
                <a:solidFill>
                  <a:srgbClr val="FFC000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248906688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Arterohepatische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Ein Säugling mit Gelbsucht, der zur Augenabteilung überwiesen wird, um </a:t>
            </a:r>
            <a:r>
              <a:rPr lang="en-US" sz="1200" u="sng" dirty="0">
                <a:solidFill>
                  <a:srgbClr val="0000FF"/>
                </a:solidFill>
              </a:rPr>
              <a:t>das </a:t>
            </a:r>
            <a:r>
              <a:rPr lang="en-US" sz="1200" u="sng" dirty="0" err="1">
                <a:solidFill>
                  <a:srgbClr val="0000FF"/>
                </a:solidFill>
              </a:rPr>
              <a:t>Alagille</a:t>
            </a:r>
            <a:r>
              <a:rPr lang="en-US" sz="1200" u="sng" dirty="0">
                <a:solidFill>
                  <a:srgbClr val="0000FF"/>
                </a:solidFill>
              </a:rPr>
              <a:t>-Syndrom auszuschließen</a:t>
            </a:r>
            <a:endParaRPr lang="en-US" sz="1400" u="sng" dirty="0">
              <a:solidFill>
                <a:srgbClr val="FFC000"/>
              </a:solidFill>
            </a:endParaRP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Alagille-Patienten haben </a:t>
            </a:r>
            <a:r>
              <a:rPr lang="en-US" sz="1200" i="1" dirty="0" err="1">
                <a:solidFill>
                  <a:srgbClr val="FFC000"/>
                </a:solidFill>
              </a:rPr>
              <a:t>ein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charakteristisches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Gesicht</a:t>
            </a:r>
            <a:r>
              <a:rPr lang="en-US" sz="1200" i="1" dirty="0">
                <a:solidFill>
                  <a:srgbClr val="FFC000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10449-F021-4006-A395-CC7CBC3C6E50}"/>
              </a:ext>
            </a:extLst>
          </p:cNvPr>
          <p:cNvSpPr txBox="1"/>
          <p:nvPr/>
        </p:nvSpPr>
        <p:spPr>
          <a:xfrm>
            <a:off x="525003" y="3735288"/>
            <a:ext cx="4387030" cy="1169551"/>
          </a:xfrm>
          <a:prstGeom prst="rect">
            <a:avLst/>
          </a:prstGeom>
          <a:solidFill>
            <a:srgbClr val="00B0F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Um es klar zu sagen: Was wird von der Augenabteilung erwartet, </a:t>
            </a:r>
            <a:r>
              <a:rPr lang="en-US" sz="1200" i="1" dirty="0" err="1">
                <a:solidFill>
                  <a:schemeClr val="bg1"/>
                </a:solidFill>
              </a:rPr>
              <a:t>d. h.</a:t>
            </a:r>
            <a:r>
              <a:rPr lang="en-US" sz="1200" i="1" dirty="0">
                <a:solidFill>
                  <a:schemeClr val="bg1"/>
                </a:solidFill>
              </a:rPr>
              <a:t>, worauf sollen Sie bei einer Konsultation zum „Ausschluss von Alagille“ achten?</a:t>
            </a:r>
            <a:endParaRPr lang="en-US" sz="1400" i="1" dirty="0">
              <a:solidFill>
                <a:srgbClr val="00B0F0"/>
              </a:solidFill>
            </a:endParaRPr>
          </a:p>
          <a:p>
            <a:r>
              <a:rPr lang="en-US" sz="1200" dirty="0">
                <a:solidFill>
                  <a:srgbClr val="00B0F0"/>
                </a:solidFill>
              </a:rPr>
              <a:t>Sie werden gebeten, festzustellen, ob das Jungtier ein posteriores </a:t>
            </a:r>
            <a:r>
              <a:rPr lang="en-US" sz="1200" dirty="0" err="1">
                <a:solidFill>
                  <a:srgbClr val="00B0F0"/>
                </a:solidFill>
              </a:rPr>
              <a:t>Embryotoxon</a:t>
            </a:r>
            <a:r>
              <a:rPr lang="en-US" sz="1200" dirty="0">
                <a:solidFill>
                  <a:srgbClr val="00B0F0"/>
                </a:solidFill>
              </a:rPr>
              <a:t> aufweist</a:t>
            </a:r>
            <a:endParaRPr lang="en-US" sz="1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27168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Arterohepatische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Ein Säugling mit Gelbsucht, der zur Augenabteilung überwiesen wird, um </a:t>
            </a:r>
            <a:r>
              <a:rPr lang="en-US" sz="1200" u="sng" dirty="0">
                <a:solidFill>
                  <a:srgbClr val="0000FF"/>
                </a:solidFill>
              </a:rPr>
              <a:t>das </a:t>
            </a:r>
            <a:r>
              <a:rPr lang="en-US" sz="1200" u="sng" dirty="0" err="1">
                <a:solidFill>
                  <a:srgbClr val="0000FF"/>
                </a:solidFill>
              </a:rPr>
              <a:t>Alagille</a:t>
            </a:r>
            <a:r>
              <a:rPr lang="en-US" sz="1200" u="sng" dirty="0">
                <a:solidFill>
                  <a:srgbClr val="0000FF"/>
                </a:solidFill>
              </a:rPr>
              <a:t>-Syndrom auszuschließen</a:t>
            </a:r>
            <a:endParaRPr lang="en-US" sz="1400" u="sng" dirty="0">
              <a:solidFill>
                <a:srgbClr val="FFC000"/>
              </a:solidFill>
            </a:endParaRP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Alagille-Patienten haben </a:t>
            </a:r>
            <a:r>
              <a:rPr lang="en-US" sz="1200" i="1" dirty="0" err="1">
                <a:solidFill>
                  <a:srgbClr val="FFC000"/>
                </a:solidFill>
              </a:rPr>
              <a:t>ein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charakteristisches</a:t>
            </a:r>
            <a:r>
              <a:rPr lang="en-US" sz="1200" i="1" dirty="0">
                <a:solidFill>
                  <a:srgbClr val="FFC000"/>
                </a:solidFill>
              </a:rPr>
              <a:t> </a:t>
            </a:r>
            <a:r>
              <a:rPr lang="en-US" sz="1200" i="1" dirty="0" err="1">
                <a:solidFill>
                  <a:srgbClr val="FFC000"/>
                </a:solidFill>
              </a:rPr>
              <a:t>Gesicht</a:t>
            </a:r>
            <a:r>
              <a:rPr lang="en-US" sz="1200" i="1" dirty="0">
                <a:solidFill>
                  <a:srgbClr val="FFC000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10449-F021-4006-A395-CC7CBC3C6E50}"/>
              </a:ext>
            </a:extLst>
          </p:cNvPr>
          <p:cNvSpPr txBox="1"/>
          <p:nvPr/>
        </p:nvSpPr>
        <p:spPr>
          <a:xfrm>
            <a:off x="525003" y="3735288"/>
            <a:ext cx="4387030" cy="1169551"/>
          </a:xfrm>
          <a:prstGeom prst="rect">
            <a:avLst/>
          </a:prstGeom>
          <a:solidFill>
            <a:srgbClr val="00B0F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Um es klar zu sagen: Was wird von der Augenabteilung erwartet, </a:t>
            </a:r>
            <a:r>
              <a:rPr lang="en-US" sz="1200" i="1" dirty="0" err="1">
                <a:solidFill>
                  <a:schemeClr val="bg1"/>
                </a:solidFill>
              </a:rPr>
              <a:t>d. h.</a:t>
            </a:r>
            <a:r>
              <a:rPr lang="en-US" sz="1200" i="1" dirty="0">
                <a:solidFill>
                  <a:schemeClr val="bg1"/>
                </a:solidFill>
              </a:rPr>
              <a:t>, worauf sollen Sie bei einer Konsultation zum „Ausschluss von Alagille“ achten?</a:t>
            </a:r>
          </a:p>
          <a:p>
            <a:r>
              <a:rPr lang="en-US" sz="1200" dirty="0">
                <a:solidFill>
                  <a:schemeClr val="bg1"/>
                </a:solidFill>
              </a:rPr>
              <a:t>Sie sollen feststellen, ob das Kind ein posteriores </a:t>
            </a:r>
            <a:r>
              <a:rPr lang="en-US" sz="1200" dirty="0" err="1">
                <a:solidFill>
                  <a:schemeClr val="bg1"/>
                </a:solidFill>
              </a:rPr>
              <a:t>Embryotoxon</a:t>
            </a:r>
            <a:r>
              <a:rPr lang="en-US" sz="1200" dirty="0">
                <a:solidFill>
                  <a:schemeClr val="bg1"/>
                </a:solidFill>
              </a:rPr>
              <a:t> aufweist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261570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0000FF"/>
                </a:solidFill>
              </a:rPr>
              <a:t>Alagille</a:t>
            </a:r>
            <a:r>
              <a:rPr lang="en-US" sz="1200" dirty="0">
                <a:solidFill>
                  <a:srgbClr val="0000FF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Alagille-Patienten haben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charakteristisches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Gesicht</a:t>
            </a:r>
            <a:r>
              <a:rPr lang="en-US" sz="1200" i="1" dirty="0">
                <a:solidFill>
                  <a:srgbClr val="0000FF"/>
                </a:solidFill>
              </a:rPr>
              <a:t> – wie lässt es sich mit einem Wort beschreiben?</a:t>
            </a:r>
            <a:endParaRPr lang="en-US" sz="1400" i="1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1255761494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0000FF"/>
                </a:solidFill>
              </a:rPr>
              <a:t>Alagille</a:t>
            </a:r>
            <a:r>
              <a:rPr lang="en-US" sz="1200" dirty="0">
                <a:solidFill>
                  <a:srgbClr val="0000FF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Alagille-Patienten haben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charakteristisches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Gesicht</a:t>
            </a:r>
            <a:r>
              <a:rPr lang="en-US" sz="1200" i="1" dirty="0">
                <a:solidFill>
                  <a:srgbClr val="0000FF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„Dreieckig.“ Sie haben eine breite Stirn, und ihr Gesicht verjüngt sich zu einem spitzen Kinn.</a:t>
            </a:r>
            <a:endParaRPr lang="en-US" sz="1400" dirty="0">
              <a:solidFill>
                <a:srgbClr val="FFC000"/>
              </a:solidFill>
            </a:endParaRP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i="1" dirty="0">
                <a:solidFill>
                  <a:srgbClr val="FFC000"/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109236730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43018"/>
            <a:ext cx="2612887" cy="39457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39"/>
          <a:stretch/>
        </p:blipFill>
        <p:spPr>
          <a:xfrm>
            <a:off x="4724400" y="1313694"/>
            <a:ext cx="3424588" cy="40191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0" y="5943600"/>
            <a:ext cx="2813591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/>
              <a:t>Alagille</a:t>
            </a:r>
            <a:r>
              <a:rPr lang="en-US" sz="1200" dirty="0"/>
              <a:t>-Syndrom: Gesichtsmerkmale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1A0406-0958-4BC7-9E2F-710CCD0DBA81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2382223484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0000FF"/>
                </a:solidFill>
              </a:rPr>
              <a:t>Alagille</a:t>
            </a:r>
            <a:r>
              <a:rPr lang="en-US" sz="1200" dirty="0">
                <a:solidFill>
                  <a:srgbClr val="0000FF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Alagille-Patienten haben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charakteristisches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Gesicht</a:t>
            </a:r>
            <a:r>
              <a:rPr lang="en-US" sz="1200" i="1" dirty="0">
                <a:solidFill>
                  <a:srgbClr val="0000FF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anderen Organe sind neben Leber, Augen und Gesicht häufig betroffen? </a:t>
            </a:r>
            <a:r>
              <a:rPr lang="en-US" sz="1200" i="1" dirty="0">
                <a:solidFill>
                  <a:srgbClr val="FFC000"/>
                </a:solidFill>
              </a:rPr>
              <a:t>Wie sind sie betroffen?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Herz: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FFC000"/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3964513621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0000FF"/>
                </a:solidFill>
              </a:rPr>
              <a:t>Alagille</a:t>
            </a:r>
            <a:r>
              <a:rPr lang="en-US" sz="1200" dirty="0">
                <a:solidFill>
                  <a:srgbClr val="0000FF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Alagille-Patienten haben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charakteristisches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Gesicht</a:t>
            </a:r>
            <a:r>
              <a:rPr lang="en-US" sz="1200" i="1" dirty="0">
                <a:solidFill>
                  <a:srgbClr val="0000FF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anderen Organe sind neben Leber, Augen und Gesicht häufig betroffen? </a:t>
            </a:r>
            <a:r>
              <a:rPr lang="en-US" sz="1200" i="1" dirty="0">
                <a:solidFill>
                  <a:srgbClr val="FFC000"/>
                </a:solidFill>
              </a:rPr>
              <a:t>Wie sind sie betroffen?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Das Herz</a:t>
            </a:r>
            <a:r>
              <a:rPr lang="en-US" sz="1200" dirty="0">
                <a:solidFill>
                  <a:srgbClr val="FFC000"/>
                </a:solidFill>
              </a:rPr>
              <a:t>: 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Das Skelett</a:t>
            </a:r>
            <a:r>
              <a:rPr lang="en-US" sz="1200" dirty="0">
                <a:solidFill>
                  <a:srgbClr val="FFC000"/>
                </a:solidFill>
              </a:rPr>
              <a:t>: 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267380844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199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0000FF"/>
                </a:solidFill>
              </a:rPr>
              <a:t>Alagille</a:t>
            </a:r>
            <a:r>
              <a:rPr lang="en-US" sz="1200" dirty="0">
                <a:solidFill>
                  <a:srgbClr val="0000FF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Alagille-Patienten haben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charakteristisches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Gesicht</a:t>
            </a:r>
            <a:r>
              <a:rPr lang="en-US" sz="1200" i="1" dirty="0">
                <a:solidFill>
                  <a:srgbClr val="0000FF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anderen Organe sind neben Leber, Augen und Gesicht häufig betroffen? </a:t>
            </a:r>
            <a:r>
              <a:rPr lang="en-US" sz="1200" i="1" dirty="0"/>
              <a:t>Wie sind sie betroffen?</a:t>
            </a:r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– Das Herz: </a:t>
            </a:r>
            <a:r>
              <a:rPr lang="en-US" sz="1200" dirty="0">
                <a:solidFill>
                  <a:srgbClr val="FFC000"/>
                </a:solidFill>
              </a:rPr>
              <a:t>Septumdefekte, PDA und </a:t>
            </a:r>
            <a:r>
              <a:rPr lang="en-US" sz="1200" dirty="0" err="1">
                <a:solidFill>
                  <a:srgbClr val="FFC000"/>
                </a:solidFill>
              </a:rPr>
              <a:t>Fallot</a:t>
            </a:r>
            <a:r>
              <a:rPr lang="en-US" sz="1200" dirty="0">
                <a:solidFill>
                  <a:srgbClr val="FFC000"/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Das Skelett: </a:t>
            </a:r>
            <a:r>
              <a:rPr lang="en-US" sz="1200" dirty="0">
                <a:solidFill>
                  <a:srgbClr val="FFC000"/>
                </a:solidFill>
              </a:rPr>
              <a:t>Der klassische Befund sind „Schmetterlingswirbel“</a:t>
            </a:r>
          </a:p>
          <a:p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367606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65831-3916-4286-92F4-9A44D4A27AB4}"/>
              </a:ext>
            </a:extLst>
          </p:cNvPr>
          <p:cNvSpPr txBox="1"/>
          <p:nvPr/>
        </p:nvSpPr>
        <p:spPr>
          <a:xfrm>
            <a:off x="3806830" y="1368623"/>
            <a:ext cx="1558439" cy="55399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Grundlegende</a:t>
            </a:r>
          </a:p>
          <a:p>
            <a:pPr algn="ctr"/>
            <a:r>
              <a:rPr lang="en-US" sz="1200" i="1" dirty="0"/>
              <a:t>Unterscheidung</a:t>
            </a:r>
          </a:p>
          <a:p>
            <a:pPr algn="ctr"/>
            <a:r>
              <a:rPr lang="en-US" sz="1200" i="1" dirty="0"/>
              <a:t>im BCSC-Pädiatriebuch</a:t>
            </a:r>
          </a:p>
        </p:txBody>
      </p:sp>
    </p:spTree>
    <p:extLst>
      <p:ext uri="{BB962C8B-B14F-4D97-AF65-F5344CB8AC3E}">
        <p14:creationId xmlns:p14="http://schemas.microsoft.com/office/powerpoint/2010/main" val="1935783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--Linsenanomalien: Presenile  Katarakt ,  </a:t>
            </a:r>
            <a:r>
              <a:rPr lang="en-US" sz="1200" dirty="0" err="1">
                <a:solidFill>
                  <a:srgbClr val="0000FF"/>
                </a:solidFill>
              </a:rPr>
              <a:t>Ektopia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lentis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--Iris-Anomalien: Miosis, Transillumination</a:t>
            </a:r>
            <a:endParaRPr lang="en-US" sz="1600" dirty="0">
              <a:solidFill>
                <a:srgbClr val="D6ADFF"/>
              </a:solidFill>
            </a:endParaRP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8E2EAF4-175E-4BE2-B37D-50D1F88FAE26}"/>
              </a:ext>
            </a:extLst>
          </p:cNvPr>
          <p:cNvSpPr/>
          <p:nvPr/>
        </p:nvSpPr>
        <p:spPr>
          <a:xfrm>
            <a:off x="3098635" y="4554287"/>
            <a:ext cx="558966" cy="246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Wort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527F4F3-8888-46AE-9DA0-FC0199DABF3F}"/>
              </a:ext>
            </a:extLst>
          </p:cNvPr>
          <p:cNvSpPr/>
          <p:nvPr/>
        </p:nvSpPr>
        <p:spPr>
          <a:xfrm>
            <a:off x="3688534" y="4550152"/>
            <a:ext cx="1171939" cy="25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Wort</a:t>
            </a:r>
          </a:p>
        </p:txBody>
      </p:sp>
    </p:spTree>
    <p:extLst>
      <p:ext uri="{BB962C8B-B14F-4D97-AF65-F5344CB8AC3E}">
        <p14:creationId xmlns:p14="http://schemas.microsoft.com/office/powerpoint/2010/main" val="2529450797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200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Posteriores </a:t>
            </a:r>
            <a:r>
              <a:rPr lang="en-US" sz="1200" b="1" dirty="0" err="1"/>
              <a:t>Embryotoxon</a:t>
            </a:r>
            <a:endParaRPr lang="en-US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rgbClr val="0000FF"/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0000FF"/>
                </a:solidFill>
              </a:rPr>
              <a:t>Arterohepatische </a:t>
            </a:r>
            <a:r>
              <a:rPr lang="en-US" sz="1200" dirty="0">
                <a:solidFill>
                  <a:srgbClr val="0000FF"/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rgbClr val="0000FF"/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0000FF"/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rgbClr val="0000FF"/>
                </a:solidFill>
              </a:rPr>
              <a:t>Alagille</a:t>
            </a:r>
            <a:r>
              <a:rPr lang="en-US" sz="1200" dirty="0">
                <a:solidFill>
                  <a:srgbClr val="0000FF"/>
                </a:solidFill>
              </a:rPr>
              <a:t>-Syndrom auszuschließen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Alagille-Patienten haben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charakteristisches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Gesicht</a:t>
            </a:r>
            <a:r>
              <a:rPr lang="en-US" sz="1200" i="1" dirty="0">
                <a:solidFill>
                  <a:srgbClr val="0000FF"/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anderen Organe sind neben Leber, Augen und Gesicht häufig betroffen? </a:t>
            </a:r>
            <a:r>
              <a:rPr lang="en-US" sz="1200" i="1" dirty="0"/>
              <a:t>Wie sind sie betroffen?</a:t>
            </a:r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– Das Herz: </a:t>
            </a:r>
            <a:r>
              <a:rPr lang="en-US" sz="1200" dirty="0"/>
              <a:t>Septumdefekte, PDA und </a:t>
            </a:r>
            <a:r>
              <a:rPr lang="en-US" sz="1200" dirty="0" err="1"/>
              <a:t>Fallot</a:t>
            </a:r>
            <a:r>
              <a:rPr lang="en-US" sz="1200" dirty="0"/>
              <a:t>-Tetralogie sind häufig</a:t>
            </a:r>
          </a:p>
          <a:p>
            <a:r>
              <a:rPr lang="en-US" sz="1200" dirty="0">
                <a:solidFill>
                  <a:srgbClr val="0000FF"/>
                </a:solidFill>
              </a:rPr>
              <a:t>– Das Skelett: </a:t>
            </a:r>
            <a:r>
              <a:rPr lang="en-US" sz="1200" dirty="0"/>
              <a:t>Der klassische Befund sind „Schmetterlingswirbel“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(Nieren-, neurologische und vaskuläre Anomalien sind ebenfalls häufig)</a:t>
            </a:r>
          </a:p>
        </p:txBody>
      </p:sp>
    </p:spTree>
    <p:extLst>
      <p:ext uri="{BB962C8B-B14F-4D97-AF65-F5344CB8AC3E}">
        <p14:creationId xmlns:p14="http://schemas.microsoft.com/office/powerpoint/2010/main" val="1080151976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51425"/>
            <a:ext cx="3548793" cy="336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8" t="10000" b="21428"/>
          <a:stretch/>
        </p:blipFill>
        <p:spPr>
          <a:xfrm>
            <a:off x="3810000" y="1304925"/>
            <a:ext cx="4994957" cy="365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5274" y="5943600"/>
            <a:ext cx="4019049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Alagille-Syndrom: Schmetterlingswirbel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C034BD-FB67-43F5-8D4A-87D67CB9F846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450003485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202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b="1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Arterohepatische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Alagille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-Syndrom auszuschließen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Alagille-Patienten haben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charakteristisches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Gesicht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Herz: Septumdefekte, PDA und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Fallot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(Nieren-, neurologische und vaskuläre Anomalien sind ebenfalls häufig)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30BBD-A1F6-40C8-8139-C89FE39F6D5E}"/>
              </a:ext>
            </a:extLst>
          </p:cNvPr>
          <p:cNvSpPr txBox="1"/>
          <p:nvPr/>
        </p:nvSpPr>
        <p:spPr>
          <a:xfrm>
            <a:off x="1637120" y="3039070"/>
            <a:ext cx="4920417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Ein weiteres Syndrom mit ophthalmologischer Relevanz umfasst Schmetterlingswirbel als Befund. Um welches Syndrom handelt es sich?</a:t>
            </a:r>
            <a:endParaRPr lang="en-US" sz="1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Goldenhar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-Syndrom</a:t>
            </a:r>
          </a:p>
          <a:p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Kurz gesagt: Was ist </a:t>
            </a:r>
            <a:r>
              <a:rPr lang="en-US" sz="12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Goldenhar</a:t>
            </a:r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für eine Erkrankung?</a:t>
            </a:r>
          </a:p>
          <a:p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Eine kraniofaziale Fehlbildung</a:t>
            </a:r>
          </a:p>
          <a:p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Bezeichnung für das Goldenhar-Syndrom?</a:t>
            </a:r>
          </a:p>
          <a:p>
            <a:r>
              <a:rPr 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Oculo-aurikulär-vertebrales 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(OAV) Syndrom</a:t>
            </a:r>
          </a:p>
        </p:txBody>
      </p:sp>
    </p:spTree>
    <p:extLst>
      <p:ext uri="{BB962C8B-B14F-4D97-AF65-F5344CB8AC3E}">
        <p14:creationId xmlns:p14="http://schemas.microsoft.com/office/powerpoint/2010/main" val="424515544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203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b="1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Arterohepatische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Alagille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-Syndrom auszuschließen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Alagille-Patienten haben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charakteristisches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Gesicht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Herz: Septumdefekte, PDA und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Fallot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(Nieren-, neurologische und vaskuläre Anomalien sind ebenfalls häufig)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30BBD-A1F6-40C8-8139-C89FE39F6D5E}"/>
              </a:ext>
            </a:extLst>
          </p:cNvPr>
          <p:cNvSpPr txBox="1"/>
          <p:nvPr/>
        </p:nvSpPr>
        <p:spPr>
          <a:xfrm>
            <a:off x="1637120" y="3039070"/>
            <a:ext cx="4920417" cy="19338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Ein weiteres Syndrom mit ophthalmologischer Relevanz umfasst Schmetterlingswirbel als Befund. Um welches Syndrom handelt es sich?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Goldenhar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  <a:endParaRPr lang="en-US" sz="14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Kurz gesagt: Was ist </a:t>
            </a:r>
            <a:r>
              <a:rPr lang="en-US" sz="12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Goldenhar</a:t>
            </a:r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für eine Erkrankung?</a:t>
            </a:r>
          </a:p>
          <a:p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Eine kraniofaziale Fehlbildung</a:t>
            </a:r>
          </a:p>
          <a:p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de-DE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Wie lautet die nicht-eponyme Bezeichnung für das </a:t>
            </a:r>
            <a:r>
              <a:rPr lang="de-DE" sz="12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Goldenhar</a:t>
            </a:r>
            <a:r>
              <a:rPr lang="de-DE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-Syndrom?</a:t>
            </a:r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?</a:t>
            </a:r>
          </a:p>
          <a:p>
            <a:r>
              <a:rPr 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Oculo-aurikulär-vertebrales 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(OAV) Syndrom</a:t>
            </a:r>
          </a:p>
        </p:txBody>
      </p:sp>
    </p:spTree>
    <p:extLst>
      <p:ext uri="{BB962C8B-B14F-4D97-AF65-F5344CB8AC3E}">
        <p14:creationId xmlns:p14="http://schemas.microsoft.com/office/powerpoint/2010/main" val="3754635935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204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b="1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Arterohepatische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Alagille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-Syndrom auszuschließen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Alagille-Patienten haben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charakteristisches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Gesicht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Herz: Septumdefekte, PDA und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Fallot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(Nieren-, neurologische und vaskuläre Anomalien sind ebenfalls häufig)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30BBD-A1F6-40C8-8139-C89FE39F6D5E}"/>
              </a:ext>
            </a:extLst>
          </p:cNvPr>
          <p:cNvSpPr txBox="1"/>
          <p:nvPr/>
        </p:nvSpPr>
        <p:spPr>
          <a:xfrm>
            <a:off x="1637120" y="3039070"/>
            <a:ext cx="4920417" cy="19338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Ein weiteres Syndrom mit ophthalmologischer Relevanz umfasst Schmetterlingswirbel als Befund. Um welches Syndrom handelt es sich?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Goldenhar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Kurz gesagt: Was ist das </a:t>
            </a:r>
            <a:r>
              <a:rPr lang="en-US" sz="1200" i="1" dirty="0" err="1">
                <a:solidFill>
                  <a:srgbClr val="0000FF"/>
                </a:solidFill>
              </a:rPr>
              <a:t>Goldenhar-</a:t>
            </a:r>
            <a:r>
              <a:rPr lang="en-US" sz="1200" i="1" dirty="0">
                <a:solidFill>
                  <a:srgbClr val="0000FF"/>
                </a:solidFill>
              </a:rPr>
              <a:t>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Eine kraniofaziale Fehlbildung</a:t>
            </a:r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de-DE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Wie lautet die nicht-eponyme Bezeichnung für das </a:t>
            </a:r>
            <a:r>
              <a:rPr lang="de-DE" sz="12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Goldenhar</a:t>
            </a:r>
            <a:r>
              <a:rPr lang="de-DE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-Syndrom?</a:t>
            </a:r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?</a:t>
            </a:r>
          </a:p>
          <a:p>
            <a:r>
              <a:rPr 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Oculo-aurikulär-vertebrales 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(OAV) Syndrom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61F3E6-862B-4018-A324-919586450DE5}"/>
              </a:ext>
            </a:extLst>
          </p:cNvPr>
          <p:cNvSpPr/>
          <p:nvPr/>
        </p:nvSpPr>
        <p:spPr>
          <a:xfrm>
            <a:off x="1995919" y="4006001"/>
            <a:ext cx="2024282" cy="26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Worte</a:t>
            </a:r>
          </a:p>
        </p:txBody>
      </p:sp>
    </p:spTree>
    <p:extLst>
      <p:ext uri="{BB962C8B-B14F-4D97-AF65-F5344CB8AC3E}">
        <p14:creationId xmlns:p14="http://schemas.microsoft.com/office/powerpoint/2010/main" val="2940572387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205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b="1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Arterohepatische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Alagille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-Syndrom auszuschließen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Alagille-Patienten haben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charakteristisches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Gesicht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Herz: Septumdefekte, PDA und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Fallot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(Nieren-, neurologische und vaskuläre Anomalien sind ebenfalls häufig)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30BBD-A1F6-40C8-8139-C89FE39F6D5E}"/>
              </a:ext>
            </a:extLst>
          </p:cNvPr>
          <p:cNvSpPr txBox="1"/>
          <p:nvPr/>
        </p:nvSpPr>
        <p:spPr>
          <a:xfrm>
            <a:off x="1637120" y="3039070"/>
            <a:ext cx="4920417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Ein weiteres Syndrom mit ophthalmologischer Relevanz umfasst Schmetterlingswirbel als Befund. Um welches Syndrom handelt es sich?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Goldenhar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Kurz gesagt: Was ist das </a:t>
            </a:r>
            <a:r>
              <a:rPr lang="en-US" sz="1200" i="1" dirty="0" err="1">
                <a:solidFill>
                  <a:srgbClr val="0000FF"/>
                </a:solidFill>
              </a:rPr>
              <a:t>Goldenhar-</a:t>
            </a:r>
            <a:r>
              <a:rPr lang="en-US" sz="1200" i="1" dirty="0">
                <a:solidFill>
                  <a:srgbClr val="0000FF"/>
                </a:solidFill>
              </a:rPr>
              <a:t>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Eine kraniofaziale Fehlbildung</a:t>
            </a:r>
          </a:p>
          <a:p>
            <a:endParaRPr 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Bezeichnung für das Goldenhar-Syndrom?</a:t>
            </a:r>
          </a:p>
          <a:p>
            <a:r>
              <a:rPr 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Oculo-aurikulär-vertebrales 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(OAV) Syndrom</a:t>
            </a:r>
          </a:p>
        </p:txBody>
      </p:sp>
    </p:spTree>
    <p:extLst>
      <p:ext uri="{BB962C8B-B14F-4D97-AF65-F5344CB8AC3E}">
        <p14:creationId xmlns:p14="http://schemas.microsoft.com/office/powerpoint/2010/main" val="1044314202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206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b="1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Arterohepatische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Alagille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-Syndrom auszuschließen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Alagille-Patienten haben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charakteristisches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Gesicht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Herz: Septumdefekte, PDA und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Fallot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(Nieren-, neurologische und vaskuläre Anomalien sind ebenfalls häufig)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30BBD-A1F6-40C8-8139-C89FE39F6D5E}"/>
              </a:ext>
            </a:extLst>
          </p:cNvPr>
          <p:cNvSpPr txBox="1"/>
          <p:nvPr/>
        </p:nvSpPr>
        <p:spPr>
          <a:xfrm>
            <a:off x="1637120" y="3039070"/>
            <a:ext cx="4920417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Ein weiteres Syndrom mit ophthalmologischer Relevanz umfasst Schmetterlingswirbel als Befund. Um welches Syndrom handelt es sich?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Goldenhar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Kurz gesagt: Was ist das </a:t>
            </a:r>
            <a:r>
              <a:rPr lang="en-US" sz="1200" i="1" dirty="0" err="1">
                <a:solidFill>
                  <a:srgbClr val="0000FF"/>
                </a:solidFill>
              </a:rPr>
              <a:t>Goldenhar-</a:t>
            </a:r>
            <a:r>
              <a:rPr lang="en-US" sz="1200" i="1" dirty="0">
                <a:solidFill>
                  <a:srgbClr val="0000FF"/>
                </a:solidFill>
              </a:rPr>
              <a:t>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Eine kraniofaziale Fehlbildung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lautet die </a:t>
            </a:r>
            <a:r>
              <a:rPr lang="en-US" sz="1200" i="1" dirty="0" err="1">
                <a:solidFill>
                  <a:srgbClr val="0000FF"/>
                </a:solidFill>
              </a:rPr>
              <a:t>nicht-eponyme </a:t>
            </a:r>
            <a:r>
              <a:rPr lang="en-US" sz="1200" i="1" dirty="0">
                <a:solidFill>
                  <a:srgbClr val="0000FF"/>
                </a:solidFill>
              </a:rPr>
              <a:t>Bezeichnung für das Goldenhar-Syndrom?</a:t>
            </a:r>
          </a:p>
          <a:p>
            <a:r>
              <a:rPr 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Oculo-aurikulär-vertebrales 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(OAV) Syndrom</a:t>
            </a:r>
          </a:p>
        </p:txBody>
      </p:sp>
    </p:spTree>
    <p:extLst>
      <p:ext uri="{BB962C8B-B14F-4D97-AF65-F5344CB8AC3E}">
        <p14:creationId xmlns:p14="http://schemas.microsoft.com/office/powerpoint/2010/main" val="2638413226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207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44169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b="1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D350791F-E074-471E-A117-42EB1700A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576" y="990600"/>
            <a:ext cx="5453224" cy="199541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posteriores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Embryotoxon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Eine nach vorne verlagerte und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verdickte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Schwalbe-Linie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dies immer ein Vorbote einer schwerwiegenden Erkrankung?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Nein; es tritt bei etwa 15 % der ansonsten normalen Augen auf</a:t>
            </a:r>
          </a:p>
          <a:p>
            <a:pPr eaLnBrk="1" hangingPunct="1"/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welchen drei Situationen ist es ein signifikanter Befund?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1) Wenn es Teil des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Axenfeld-Rieger-Syndroms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ist</a:t>
            </a: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2) Wenn sie mit 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Aniridie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3) Wenn es mit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dem Alagille-Syndrom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assoziiert ist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52A1DF-6A5D-400E-BEAD-8E780D4CD66B}"/>
              </a:ext>
            </a:extLst>
          </p:cNvPr>
          <p:cNvSpPr txBox="1"/>
          <p:nvPr/>
        </p:nvSpPr>
        <p:spPr>
          <a:xfrm>
            <a:off x="84516" y="1821597"/>
            <a:ext cx="5268005" cy="3885166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die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nicht-eponyme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Bezeichnung des Alagille-Syndroms?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Arterohepatische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Dysplasie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wird es vererbt?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Autosomal-dominant, wobei die Ausprägung stark variiert 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Was ist das klassische Krankheitsbild?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Ein Säugling mit Gelbsucht, der zur Augenabteilung überwiesen wird, um das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Alagille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-Syndrom auszuschließen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Alagille-Patienten haben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charakteristisches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Gesicht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– wie lässt es sich mit einem Wort beschreiben?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„Dreieckig.“ Sie haben eine breite Stirn, und ihr Gesicht verjüngt sich zu einem spitzen Kinn.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anderen Organe sind neben Leber, Augen und Gesicht häufig betroffen? Wie sind sie betroffen?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Herz: Septumdefekte, PDA und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Fallot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-Tetralogie sind häufig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– Das Skelett: Der klassische Befund sind „Schmetterlingswirbel“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(Nieren-, neurologische und vaskuläre Anomalien sind ebenfalls häufig)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330BBD-A1F6-40C8-8139-C89FE39F6D5E}"/>
              </a:ext>
            </a:extLst>
          </p:cNvPr>
          <p:cNvSpPr txBox="1"/>
          <p:nvPr/>
        </p:nvSpPr>
        <p:spPr>
          <a:xfrm>
            <a:off x="1637120" y="3039070"/>
            <a:ext cx="4920417" cy="19338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Ein weiteres Syndrom mit ophthalmologischer Relevanz umfasst Schmetterlingswirbel als Befund. Um welches Syndrom handelt es sich?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Goldenhar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Kurz gesagt: Was ist das </a:t>
            </a:r>
            <a:r>
              <a:rPr lang="en-US" sz="1200" i="1" dirty="0" err="1">
                <a:solidFill>
                  <a:srgbClr val="0000FF"/>
                </a:solidFill>
              </a:rPr>
              <a:t>Goldenhar-</a:t>
            </a:r>
            <a:r>
              <a:rPr lang="en-US" sz="1200" i="1" dirty="0">
                <a:solidFill>
                  <a:srgbClr val="0000FF"/>
                </a:solidFill>
              </a:rPr>
              <a:t>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Eine kraniofaziale Fehlbildung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Wie lautet die nicht-eponyme Bezeichnung für das </a:t>
            </a:r>
            <a:r>
              <a:rPr lang="de-DE" sz="1200" i="1" dirty="0" err="1">
                <a:solidFill>
                  <a:srgbClr val="0000FF"/>
                </a:solidFill>
              </a:rPr>
              <a:t>Goldenhar</a:t>
            </a:r>
            <a:r>
              <a:rPr lang="de-DE" sz="1200" i="1" dirty="0">
                <a:solidFill>
                  <a:srgbClr val="0000FF"/>
                </a:solidFill>
              </a:rPr>
              <a:t>-Syndrom?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Oculoaurikulovertebrales </a:t>
            </a:r>
            <a:r>
              <a:rPr lang="en-US" sz="1200" dirty="0">
                <a:solidFill>
                  <a:srgbClr val="0000FF"/>
                </a:solidFill>
              </a:rPr>
              <a:t>(OAV) Syndrom</a:t>
            </a:r>
          </a:p>
        </p:txBody>
      </p:sp>
    </p:spTree>
    <p:extLst>
      <p:ext uri="{BB962C8B-B14F-4D97-AF65-F5344CB8AC3E}">
        <p14:creationId xmlns:p14="http://schemas.microsoft.com/office/powerpoint/2010/main" val="921734187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4A3534-7B3B-496E-BECB-10CF3A9C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89CB67F8-A7B1-4182-8957-334C9CBF623A}" type="slidenum">
              <a:rPr lang="en-US" altLang="en-US" smtClean="0"/>
              <a:t>208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0249EB-AEA5-4147-B3F6-75CC90EB188A}"/>
              </a:ext>
            </a:extLst>
          </p:cNvPr>
          <p:cNvSpPr txBox="1"/>
          <p:nvPr/>
        </p:nvSpPr>
        <p:spPr>
          <a:xfrm>
            <a:off x="440635" y="6290846"/>
            <a:ext cx="427713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Goldenhar-Syndrom: Hemifaziale Mikrosomie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C431EF-46E1-4076-8A67-08A78258E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" y="2991678"/>
            <a:ext cx="4765041" cy="3276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A9BAC9-267A-4F1F-AD59-70B399099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037" y="914400"/>
            <a:ext cx="2142563" cy="21854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71B0FA-D7EC-4382-9FDD-E44D79856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354" y="3368482"/>
            <a:ext cx="2033933" cy="23754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F38ADB-C235-417B-87CE-92B6E66F6F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89" y="1152723"/>
            <a:ext cx="4284111" cy="13589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96B9A14-33C2-4D25-82DC-80639577164B}"/>
              </a:ext>
            </a:extLst>
          </p:cNvPr>
          <p:cNvSpPr txBox="1"/>
          <p:nvPr/>
        </p:nvSpPr>
        <p:spPr>
          <a:xfrm>
            <a:off x="211593" y="2511623"/>
            <a:ext cx="4436506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Goldenhar: Limbale (epibulbäre) </a:t>
            </a:r>
            <a:r>
              <a:rPr lang="en-US" sz="1200" dirty="0" err="1"/>
              <a:t>Dermoide</a:t>
            </a:r>
            <a:r>
              <a:rPr lang="en-US" sz="1200" dirty="0"/>
              <a:t>; Lidkolobom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EA5829-66F8-489A-882E-8765CA8D44C8}"/>
              </a:ext>
            </a:extLst>
          </p:cNvPr>
          <p:cNvSpPr txBox="1"/>
          <p:nvPr/>
        </p:nvSpPr>
        <p:spPr>
          <a:xfrm>
            <a:off x="5486400" y="5788534"/>
            <a:ext cx="3407938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Goldenhar: Ohrfehlbildungen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576783-D37A-4E3B-808D-F0DDC937A580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165706564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4A3534-7B3B-496E-BECB-10CF3A9C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89CB67F8-A7B1-4182-8957-334C9CBF623A}" type="slidenum">
              <a:rPr lang="en-US" altLang="en-US" smtClean="0"/>
              <a:t>209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FB58E7-C992-4940-BEF8-0F2C80A26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89" y="1152723"/>
            <a:ext cx="4284111" cy="1358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893831-BD6B-492E-A5F2-961AD67D6461}"/>
              </a:ext>
            </a:extLst>
          </p:cNvPr>
          <p:cNvSpPr txBox="1"/>
          <p:nvPr/>
        </p:nvSpPr>
        <p:spPr>
          <a:xfrm>
            <a:off x="211593" y="2511623"/>
            <a:ext cx="4436506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Goldenhar: Limbale (epibulbäre)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Dermoide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; Lidkolobom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0249EB-AEA5-4147-B3F6-75CC90EB188A}"/>
              </a:ext>
            </a:extLst>
          </p:cNvPr>
          <p:cNvSpPr txBox="1"/>
          <p:nvPr/>
        </p:nvSpPr>
        <p:spPr>
          <a:xfrm>
            <a:off x="440635" y="6290846"/>
            <a:ext cx="427713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Goldenhar-Syndrom: Hemifaziale Mikrosomie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C431EF-46E1-4076-8A67-08A78258E5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" y="2991678"/>
            <a:ext cx="4765041" cy="3276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A9BAC9-267A-4F1F-AD59-70B399099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037" y="914400"/>
            <a:ext cx="2142563" cy="21854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71B0FA-D7EC-4382-9FDD-E44D798567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354" y="3368482"/>
            <a:ext cx="2033933" cy="237545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164409E-0C00-4710-8541-71358AC85187}"/>
              </a:ext>
            </a:extLst>
          </p:cNvPr>
          <p:cNvSpPr txBox="1"/>
          <p:nvPr/>
        </p:nvSpPr>
        <p:spPr>
          <a:xfrm>
            <a:off x="5486400" y="5788534"/>
            <a:ext cx="3407938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Goldenhar: Ohrfehlbildungen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7AB0E-AFC1-4F74-BB7B-6DC46E80E76E}"/>
              </a:ext>
            </a:extLst>
          </p:cNvPr>
          <p:cNvSpPr txBox="1"/>
          <p:nvPr/>
        </p:nvSpPr>
        <p:spPr>
          <a:xfrm>
            <a:off x="1079986" y="3124200"/>
            <a:ext cx="69840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Weitere Informationen zu Goldenhar finden Sie in der Folienreihe 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P22</a:t>
            </a:r>
            <a:endParaRPr lang="en-US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EE711F-6803-45BA-AE74-91799584619F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2698235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--Linsenanomalien: Presenile  Katarakt ,  </a:t>
            </a:r>
            <a:r>
              <a:rPr lang="en-US" sz="1200" dirty="0" err="1">
                <a:solidFill>
                  <a:srgbClr val="0000FF"/>
                </a:solidFill>
              </a:rPr>
              <a:t>Ektopia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lentis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--Iris-Anomalien: Miosis, Transillumination</a:t>
            </a:r>
            <a:endParaRPr lang="en-US" sz="1600" dirty="0">
              <a:solidFill>
                <a:srgbClr val="D6ADFF"/>
              </a:solidFill>
            </a:endParaRP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3741096188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600" i="1" dirty="0">
              <a:solidFill>
                <a:srgbClr val="FFCCFF"/>
              </a:solidFill>
            </a:endParaRPr>
          </a:p>
          <a:p>
            <a:r>
              <a:rPr lang="en-US" sz="1200" dirty="0" err="1">
                <a:solidFill>
                  <a:srgbClr val="FFCCFF"/>
                </a:solidFill>
              </a:rPr>
              <a:t>Choristome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FFCCFF"/>
                </a:solidFill>
              </a:rPr>
              <a:t>Goldenhar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0073A2E-A3D6-4B0A-AC39-46F3A253BB0D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7906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FFCCFF"/>
                </a:solidFill>
              </a:rPr>
              <a:t>Goldenhar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6F4B6A4-2C89-4A73-8544-8978E16CECDB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953798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FFCCFF"/>
                </a:solidFill>
              </a:rPr>
              <a:t>Goldenhar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DFBDA0-1DA7-4A0F-829E-798646BBD4FB}"/>
              </a:ext>
            </a:extLst>
          </p:cNvPr>
          <p:cNvSpPr txBox="1"/>
          <p:nvPr/>
        </p:nvSpPr>
        <p:spPr>
          <a:xfrm>
            <a:off x="1295400" y="5244405"/>
            <a:ext cx="7552918" cy="1384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der Unterschied zwischen einem </a:t>
            </a:r>
            <a:r>
              <a:rPr lang="en-US" sz="1200" dirty="0">
                <a:solidFill>
                  <a:srgbClr val="0000FF"/>
                </a:solidFill>
              </a:rPr>
              <a:t>Hamartom </a:t>
            </a:r>
            <a:r>
              <a:rPr lang="en-US" sz="1200" i="1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einem Choristom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4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Ein Hamartom ist eine Ansammlung abnormaler Zellen an ihrer normalen Stelle, während ein </a:t>
            </a:r>
            <a:r>
              <a:rPr lang="en-US" sz="12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Choristom </a:t>
            </a: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das Gegenteil darstellt – normale Zellen an einer abnormalen Stelle</a:t>
            </a:r>
          </a:p>
          <a:p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Von welcher Struktur stammen also die „normalen“ Choristomzellen eines </a:t>
            </a:r>
            <a:r>
              <a:rPr lang="en-US" sz="12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epibulbären </a:t>
            </a:r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Dermoids?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Vom Augenlid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49A1714-1928-45DD-9DB2-D14C4C316F5A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16697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FFCCFF"/>
                </a:solidFill>
              </a:rPr>
              <a:t>Goldenhar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DFBDA0-1DA7-4A0F-829E-798646BBD4FB}"/>
              </a:ext>
            </a:extLst>
          </p:cNvPr>
          <p:cNvSpPr txBox="1"/>
          <p:nvPr/>
        </p:nvSpPr>
        <p:spPr>
          <a:xfrm>
            <a:off x="1295400" y="5244405"/>
            <a:ext cx="7552918" cy="1384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der Unterschied zwischen einem </a:t>
            </a:r>
            <a:r>
              <a:rPr lang="en-US" sz="1200" dirty="0">
                <a:solidFill>
                  <a:srgbClr val="0000FF"/>
                </a:solidFill>
              </a:rPr>
              <a:t>Hamartom </a:t>
            </a:r>
            <a:r>
              <a:rPr lang="en-US" sz="1200" i="1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einem Choristom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Hamartom ist eine Ansammlung abnormaler Zellen an ihrer normalen Stelle, während ein </a:t>
            </a:r>
            <a:r>
              <a:rPr lang="en-US" sz="1200" dirty="0" err="1">
                <a:solidFill>
                  <a:srgbClr val="0000FF"/>
                </a:solidFill>
              </a:rPr>
              <a:t>Choristom </a:t>
            </a:r>
            <a:r>
              <a:rPr lang="en-US" sz="1200" dirty="0">
                <a:solidFill>
                  <a:srgbClr val="0000FF"/>
                </a:solidFill>
              </a:rPr>
              <a:t>das Gegenteil darstellt – normale Zellen an einer abnormalen Stelle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Von welcher Struktur stammen also die „normalen“ Choristomzellen eines </a:t>
            </a:r>
            <a:r>
              <a:rPr lang="en-US" sz="12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epibulbären </a:t>
            </a:r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Dermoids?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Vom Augenlid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4B10A3-FD72-4F55-B839-31BFC34D2196}"/>
              </a:ext>
            </a:extLst>
          </p:cNvPr>
          <p:cNvSpPr/>
          <p:nvPr/>
        </p:nvSpPr>
        <p:spPr>
          <a:xfrm>
            <a:off x="1540278" y="5441067"/>
            <a:ext cx="974322" cy="209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eines davon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69FF67-A532-41C2-B1A0-B51B58D7AA65}"/>
              </a:ext>
            </a:extLst>
          </p:cNvPr>
          <p:cNvSpPr/>
          <p:nvPr/>
        </p:nvSpPr>
        <p:spPr>
          <a:xfrm>
            <a:off x="7575111" y="5441067"/>
            <a:ext cx="974322" cy="227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das andere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9B1C598-E48F-4DA4-BB78-0CF30C960A14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53444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FFCCFF"/>
                </a:solidFill>
              </a:rPr>
              <a:t>Goldenhar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DFBDA0-1DA7-4A0F-829E-798646BBD4FB}"/>
              </a:ext>
            </a:extLst>
          </p:cNvPr>
          <p:cNvSpPr txBox="1"/>
          <p:nvPr/>
        </p:nvSpPr>
        <p:spPr>
          <a:xfrm>
            <a:off x="1295400" y="5244405"/>
            <a:ext cx="7552918" cy="1384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der Unterschied zwischen einem </a:t>
            </a:r>
            <a:r>
              <a:rPr lang="en-US" sz="1200" dirty="0">
                <a:solidFill>
                  <a:srgbClr val="0000FF"/>
                </a:solidFill>
              </a:rPr>
              <a:t>Hamartom </a:t>
            </a:r>
            <a:r>
              <a:rPr lang="en-US" sz="1200" i="1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einem Choristom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Hamartom ist eine Ansammlung abnormaler Zellen an ihrer normalen Stelle, während ein </a:t>
            </a:r>
            <a:r>
              <a:rPr lang="en-US" sz="1200" dirty="0" err="1">
                <a:solidFill>
                  <a:srgbClr val="0000FF"/>
                </a:solidFill>
              </a:rPr>
              <a:t>Choristom </a:t>
            </a:r>
            <a:r>
              <a:rPr lang="en-US" sz="1200" dirty="0">
                <a:solidFill>
                  <a:srgbClr val="0000FF"/>
                </a:solidFill>
              </a:rPr>
              <a:t>das Gegenteil darstellt – normale Zellen an einer abnormalen Stelle</a:t>
            </a:r>
          </a:p>
          <a:p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Von welcher Struktur stammen also die „normalen“ Choristomzellen eines </a:t>
            </a:r>
            <a:r>
              <a:rPr lang="en-US" sz="12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epibulbären </a:t>
            </a:r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Dermoids?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Vom Augenlid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3081E35-FF4C-4F53-821F-CA54ADEAE7EB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83993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FFCCFF"/>
                </a:solidFill>
              </a:rPr>
              <a:t>Goldenhar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DFBDA0-1DA7-4A0F-829E-798646BBD4FB}"/>
              </a:ext>
            </a:extLst>
          </p:cNvPr>
          <p:cNvSpPr txBox="1"/>
          <p:nvPr/>
        </p:nvSpPr>
        <p:spPr>
          <a:xfrm>
            <a:off x="1295400" y="5244405"/>
            <a:ext cx="7552918" cy="1384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der Unterschied zwischen einem </a:t>
            </a:r>
            <a:r>
              <a:rPr lang="en-US" sz="1200" dirty="0">
                <a:solidFill>
                  <a:srgbClr val="0000FF"/>
                </a:solidFill>
              </a:rPr>
              <a:t>Hamartom </a:t>
            </a:r>
            <a:r>
              <a:rPr lang="en-US" sz="1200" i="1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einem Choristom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Hamartom ist eine Ansammlung abnormaler Zellen an ihrer normalen Stelle, während ein </a:t>
            </a:r>
            <a:r>
              <a:rPr lang="en-US" sz="1200" dirty="0" err="1">
                <a:solidFill>
                  <a:srgbClr val="0000FF"/>
                </a:solidFill>
              </a:rPr>
              <a:t>Choristom </a:t>
            </a:r>
            <a:r>
              <a:rPr lang="en-US" sz="1200" dirty="0">
                <a:solidFill>
                  <a:srgbClr val="0000FF"/>
                </a:solidFill>
              </a:rPr>
              <a:t>das Gegenteil darstellt – normale Zellen an einer abnormalen Stelle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Von welcher Struktur stammen also die „normalen“ Choristomzellen eines </a:t>
            </a:r>
            <a:r>
              <a:rPr lang="en-US" sz="1200" i="1" dirty="0" err="1">
                <a:solidFill>
                  <a:srgbClr val="0000FF"/>
                </a:solidFill>
              </a:rPr>
              <a:t>epibulbären </a:t>
            </a:r>
            <a:r>
              <a:rPr lang="en-US" sz="1200" i="1" dirty="0">
                <a:solidFill>
                  <a:srgbClr val="0000FF"/>
                </a:solidFill>
              </a:rPr>
              <a:t>Dermoids?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Vom Augenlid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3DFE47A-1704-4F94-9468-D0A445D9A429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34390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FFCCFF"/>
                </a:solidFill>
              </a:rPr>
              <a:t>Goldenhar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DFBDA0-1DA7-4A0F-829E-798646BBD4FB}"/>
              </a:ext>
            </a:extLst>
          </p:cNvPr>
          <p:cNvSpPr txBox="1"/>
          <p:nvPr/>
        </p:nvSpPr>
        <p:spPr>
          <a:xfrm>
            <a:off x="1295400" y="5244405"/>
            <a:ext cx="7552918" cy="1384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der Unterschied zwischen einem </a:t>
            </a:r>
            <a:r>
              <a:rPr lang="en-US" sz="1200" dirty="0">
                <a:solidFill>
                  <a:srgbClr val="0000FF"/>
                </a:solidFill>
              </a:rPr>
              <a:t>Hamartom </a:t>
            </a:r>
            <a:r>
              <a:rPr lang="en-US" sz="1200" i="1" dirty="0">
                <a:solidFill>
                  <a:srgbClr val="0000FF"/>
                </a:solidFill>
              </a:rPr>
              <a:t>und </a:t>
            </a:r>
            <a:r>
              <a:rPr lang="en-US" sz="1200" dirty="0" err="1">
                <a:solidFill>
                  <a:srgbClr val="0000FF"/>
                </a:solidFill>
              </a:rPr>
              <a:t>einem Choristom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Hamartom ist eine Ansammlung abnormaler Zellen an ihrer normalen Stelle, während ein </a:t>
            </a:r>
            <a:r>
              <a:rPr lang="en-US" sz="1200" dirty="0" err="1">
                <a:solidFill>
                  <a:srgbClr val="0000FF"/>
                </a:solidFill>
              </a:rPr>
              <a:t>Choristom </a:t>
            </a:r>
            <a:r>
              <a:rPr lang="en-US" sz="1200" dirty="0">
                <a:solidFill>
                  <a:srgbClr val="0000FF"/>
                </a:solidFill>
              </a:rPr>
              <a:t>das Gegenteil darstellt – normale Zellen an einer abnormalen Stelle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Von welcher Struktur stammen also die „normalen“ Choristomzellen eines </a:t>
            </a:r>
            <a:r>
              <a:rPr lang="en-US" sz="1200" i="1" dirty="0" err="1">
                <a:solidFill>
                  <a:srgbClr val="0000FF"/>
                </a:solidFill>
              </a:rPr>
              <a:t>epibulbären </a:t>
            </a:r>
            <a:r>
              <a:rPr lang="en-US" sz="1200" i="1" dirty="0">
                <a:solidFill>
                  <a:srgbClr val="0000FF"/>
                </a:solidFill>
              </a:rPr>
              <a:t>Dermoids?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Vom Augenlid (nämlich dem embryonalen Augenlid)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6DE3E8F-8DBD-4626-A38A-EF3C7FDFDBC6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85809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0000FF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assoziiert?</a:t>
            </a:r>
            <a:endParaRPr lang="en-US" sz="1600" i="1" dirty="0">
              <a:solidFill>
                <a:srgbClr val="FFCCFF"/>
              </a:solidFill>
            </a:endParaRPr>
          </a:p>
          <a:p>
            <a:r>
              <a:rPr lang="en-US" sz="1200" dirty="0" err="1">
                <a:solidFill>
                  <a:srgbClr val="FFCCFF"/>
                </a:solidFill>
              </a:rPr>
              <a:t>Goldenhar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0CD705B-B744-44D0-9CB1-7FA0BBAA112F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218694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218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0000FF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Goldenhar</a:t>
            </a:r>
            <a:endParaRPr lang="en-US" sz="1600" dirty="0">
              <a:solidFill>
                <a:srgbClr val="FFCCFF"/>
              </a:solidFill>
            </a:endParaRPr>
          </a:p>
          <a:p>
            <a:endParaRPr lang="en-US" sz="1600" dirty="0">
              <a:solidFill>
                <a:srgbClr val="FFCCFF"/>
              </a:solidFill>
            </a:endParaRPr>
          </a:p>
          <a:p>
            <a:r>
              <a:rPr lang="en-US" sz="1200" i="1" dirty="0">
                <a:solidFill>
                  <a:srgbClr val="FFCC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FFCCFF"/>
                </a:solidFill>
              </a:rPr>
              <a:t>epibulbäre Dermoide </a:t>
            </a:r>
            <a:r>
              <a:rPr lang="en-US" sz="1200" i="1" dirty="0">
                <a:solidFill>
                  <a:srgbClr val="FFCC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D4A8CD0-B476-491A-BEBD-BF29466D40FC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12300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4A3534-7B3B-496E-BECB-10CF3A9C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89CB67F8-A7B1-4182-8957-334C9CBF623A}" type="slidenum">
              <a:rPr lang="en-US" altLang="en-US" smtClean="0"/>
              <a:t>219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0249EB-AEA5-4147-B3F6-75CC90EB188A}"/>
              </a:ext>
            </a:extLst>
          </p:cNvPr>
          <p:cNvSpPr txBox="1"/>
          <p:nvPr/>
        </p:nvSpPr>
        <p:spPr>
          <a:xfrm>
            <a:off x="440635" y="6290846"/>
            <a:ext cx="427713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Goldenhar-Syndrom: Hemifaziale Mikrosomie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C431EF-46E1-4076-8A67-08A78258E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" y="2991678"/>
            <a:ext cx="4765041" cy="3276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A9BAC9-267A-4F1F-AD59-70B399099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037" y="914400"/>
            <a:ext cx="2142563" cy="21854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71B0FA-D7EC-4382-9FDD-E44D79856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354" y="3368482"/>
            <a:ext cx="2033933" cy="23754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F38ADB-C235-417B-87CE-92B6E66F6F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89" y="1152723"/>
            <a:ext cx="4284111" cy="13589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96B9A14-33C2-4D25-82DC-80639577164B}"/>
              </a:ext>
            </a:extLst>
          </p:cNvPr>
          <p:cNvSpPr txBox="1"/>
          <p:nvPr/>
        </p:nvSpPr>
        <p:spPr>
          <a:xfrm>
            <a:off x="211593" y="2511623"/>
            <a:ext cx="4761728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/>
              <a:t>Goldenhar: Limbale (epibulbäre) </a:t>
            </a:r>
            <a:r>
              <a:rPr lang="en-US" sz="1200" b="1" dirty="0" err="1"/>
              <a:t>Dermoide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; Lidkolobom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EA5829-66F8-489A-882E-8765CA8D44C8}"/>
              </a:ext>
            </a:extLst>
          </p:cNvPr>
          <p:cNvSpPr txBox="1"/>
          <p:nvPr/>
        </p:nvSpPr>
        <p:spPr>
          <a:xfrm>
            <a:off x="5486400" y="5788534"/>
            <a:ext cx="3407938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Goldenhar: Ohrfehlbildungen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576783-D37A-4E3B-808D-F0DDC937A580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D00FF9D3-87CF-48CF-B144-A8CDD6A50657}"/>
              </a:ext>
            </a:extLst>
          </p:cNvPr>
          <p:cNvSpPr/>
          <p:nvPr/>
        </p:nvSpPr>
        <p:spPr>
          <a:xfrm>
            <a:off x="1295400" y="2841968"/>
            <a:ext cx="1905000" cy="3426310"/>
          </a:xfrm>
          <a:prstGeom prst="upArrow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1044103B-4B5D-44E0-8135-738949AB8BB7}"/>
              </a:ext>
            </a:extLst>
          </p:cNvPr>
          <p:cNvSpPr/>
          <p:nvPr/>
        </p:nvSpPr>
        <p:spPr>
          <a:xfrm rot="2094517">
            <a:off x="711554" y="1939291"/>
            <a:ext cx="255104" cy="430192"/>
          </a:xfrm>
          <a:prstGeom prst="upArrow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59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 Katarakt ,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</a:t>
            </a:r>
            <a:r>
              <a:rPr lang="en-US" sz="1200" b="1" dirty="0">
                <a:solidFill>
                  <a:srgbClr val="0000FF"/>
                </a:solidFill>
              </a:rPr>
              <a:t>Transillumination</a:t>
            </a:r>
            <a:endParaRPr lang="en-US" sz="1600" b="1" dirty="0">
              <a:solidFill>
                <a:srgbClr val="D6ADFF"/>
              </a:solidFill>
            </a:endParaRP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5B1F917-FFEC-E47B-D5C2-ACA9213C49CD}"/>
              </a:ext>
            </a:extLst>
          </p:cNvPr>
          <p:cNvSpPr/>
          <p:nvPr/>
        </p:nvSpPr>
        <p:spPr>
          <a:xfrm>
            <a:off x="3529278" y="4442694"/>
            <a:ext cx="1563756" cy="48773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D45AE1-3942-A8E0-8366-66A006EBD8E0}"/>
              </a:ext>
            </a:extLst>
          </p:cNvPr>
          <p:cNvSpPr txBox="1"/>
          <p:nvPr/>
        </p:nvSpPr>
        <p:spPr>
          <a:xfrm>
            <a:off x="2876814" y="5389313"/>
            <a:ext cx="4964564" cy="579646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zeigt sich eine „Iris-Transillumination“ bei der Spaltlampenuntersuchung?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Als Durchleuchtung der Iris bei Rücklichtuntersuchung</a:t>
            </a:r>
          </a:p>
        </p:txBody>
      </p:sp>
    </p:spTree>
    <p:extLst>
      <p:ext uri="{BB962C8B-B14F-4D97-AF65-F5344CB8AC3E}">
        <p14:creationId xmlns:p14="http://schemas.microsoft.com/office/powerpoint/2010/main" val="1614193849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0000FF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Goldenhar</a:t>
            </a:r>
            <a:endParaRPr lang="en-US" sz="1600" dirty="0">
              <a:solidFill>
                <a:srgbClr val="0000FF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FFCCFF"/>
                </a:solidFill>
              </a:rPr>
              <a:t>Am Limbus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7117F3E-9BF8-4E6A-B6FF-18874283C301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77864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Hamartome oder </a:t>
            </a:r>
            <a:r>
              <a:rPr lang="en-US" sz="1200" i="1" dirty="0" err="1">
                <a:solidFill>
                  <a:srgbClr val="0000FF"/>
                </a:solidFill>
              </a:rPr>
              <a:t>Choristome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Choristome</a:t>
            </a:r>
            <a:endParaRPr lang="en-US" sz="1600" dirty="0">
              <a:solidFill>
                <a:srgbClr val="0000FF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welchem Syndrom sind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assoziiert?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Goldenhar</a:t>
            </a:r>
            <a:endParaRPr lang="en-US" sz="1600" dirty="0">
              <a:solidFill>
                <a:srgbClr val="0000FF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rgbClr val="0000FF"/>
                </a:solidFill>
              </a:rPr>
              <a:t>epibulbäre Dermoide </a:t>
            </a:r>
            <a:r>
              <a:rPr lang="en-US" sz="1200" i="1" dirty="0">
                <a:solidFill>
                  <a:srgbClr val="0000FF"/>
                </a:solidFill>
              </a:rPr>
              <a:t>typischerweise?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Am Limbus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2E4F29E-0E42-47C1-9E48-918F105FB39E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71607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Sind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epibulbäre Dermoide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Hamartome oder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Choristome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Choristome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welchem Syndrom sind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epibulbäre Dermoide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assoziiert?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Goldenhar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epibulbäre Dermoide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typischerweise?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Am Limbus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CEF98B-92D8-4208-BF4B-548E8DB439CE}"/>
              </a:ext>
            </a:extLst>
          </p:cNvPr>
          <p:cNvSpPr txBox="1"/>
          <p:nvPr/>
        </p:nvSpPr>
        <p:spPr>
          <a:xfrm>
            <a:off x="3528575" y="6187365"/>
            <a:ext cx="5187639" cy="523220"/>
          </a:xfrm>
          <a:prstGeom prst="rect">
            <a:avLst/>
          </a:prstGeom>
          <a:solidFill>
            <a:srgbClr val="0000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Unter welchem anderen Namen sind </a:t>
            </a:r>
            <a:r>
              <a:rPr lang="en-US" sz="1200" i="1" dirty="0" err="1">
                <a:solidFill>
                  <a:schemeClr val="bg1"/>
                </a:solidFill>
              </a:rPr>
              <a:t>epibulbäre Dermoide </a:t>
            </a:r>
            <a:r>
              <a:rPr lang="en-US" sz="1200" i="1" dirty="0">
                <a:solidFill>
                  <a:schemeClr val="bg1"/>
                </a:solidFill>
              </a:rPr>
              <a:t>allgemein bekannt?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Limbus</a:t>
            </a:r>
            <a:r>
              <a:rPr lang="en-US" sz="1200" dirty="0" err="1">
                <a:solidFill>
                  <a:srgbClr val="0000FF"/>
                </a:solidFill>
              </a:rPr>
              <a:t>der</a:t>
            </a:r>
            <a:r>
              <a:rPr lang="en-US" sz="1200" b="1" dirty="0">
                <a:solidFill>
                  <a:srgbClr val="0000FF"/>
                </a:solidFill>
              </a:rPr>
              <a:t>moide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8AED41-680B-4857-B20E-3FBF037ACE7B}"/>
              </a:ext>
            </a:extLst>
          </p:cNvPr>
          <p:cNvSpPr txBox="1"/>
          <p:nvPr/>
        </p:nvSpPr>
        <p:spPr>
          <a:xfrm>
            <a:off x="6235409" y="3918235"/>
            <a:ext cx="29046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?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7AD2C6E-08AA-4907-BC2C-8B77506339C3}"/>
              </a:ext>
            </a:extLst>
          </p:cNvPr>
          <p:cNvSpPr txBox="1"/>
          <p:nvPr/>
        </p:nvSpPr>
        <p:spPr>
          <a:xfrm>
            <a:off x="6207931" y="4145400"/>
            <a:ext cx="2936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^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4F2E1EC-CB13-4125-BCD5-59DBC51FCB4A}"/>
              </a:ext>
            </a:extLst>
          </p:cNvPr>
          <p:cNvCxnSpPr>
            <a:cxnSpLocks/>
          </p:cNvCxnSpPr>
          <p:nvPr/>
        </p:nvCxnSpPr>
        <p:spPr>
          <a:xfrm>
            <a:off x="5282829" y="4214859"/>
            <a:ext cx="998831" cy="1073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26497F95-7863-439C-9CF8-C579E7512C5C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91578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99766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b="1" dirty="0"/>
              <a:t>Dermoid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844E9-0F20-474F-BA1C-121A4FDD9513}"/>
              </a:ext>
            </a:extLst>
          </p:cNvPr>
          <p:cNvSpPr txBox="1"/>
          <p:nvPr/>
        </p:nvSpPr>
        <p:spPr>
          <a:xfrm>
            <a:off x="1894708" y="4617150"/>
            <a:ext cx="6535764" cy="2062103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Sind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epibulbäre Dermoide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Hamartome oder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Choristome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Choristome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welchem Syndrom sind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epibulbäre Dermoide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assoziiert?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Goldenhar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Wo auf der Augenoberfläche befinden sich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epibulbäre Dermoide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typischerweise?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Am Limbus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CEF98B-92D8-4208-BF4B-548E8DB439CE}"/>
              </a:ext>
            </a:extLst>
          </p:cNvPr>
          <p:cNvSpPr txBox="1"/>
          <p:nvPr/>
        </p:nvSpPr>
        <p:spPr>
          <a:xfrm>
            <a:off x="3528575" y="6187365"/>
            <a:ext cx="5386825" cy="394980"/>
          </a:xfrm>
          <a:prstGeom prst="rect">
            <a:avLst/>
          </a:prstGeom>
          <a:solidFill>
            <a:srgbClr val="0000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Unter welchem anderen Namen sind </a:t>
            </a:r>
            <a:r>
              <a:rPr lang="en-US" sz="1200" i="1" dirty="0" err="1">
                <a:solidFill>
                  <a:schemeClr val="bg1"/>
                </a:solidFill>
              </a:rPr>
              <a:t>epibulbäre Dermoide </a:t>
            </a:r>
            <a:r>
              <a:rPr lang="en-US" sz="1200" i="1" dirty="0">
                <a:solidFill>
                  <a:schemeClr val="bg1"/>
                </a:solidFill>
              </a:rPr>
              <a:t>allgemein bekannt?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Limbus</a:t>
            </a:r>
            <a:r>
              <a:rPr lang="en-US" sz="1200" dirty="0" err="1">
                <a:solidFill>
                  <a:schemeClr val="bg1"/>
                </a:solidFill>
              </a:rPr>
              <a:t>der</a:t>
            </a:r>
            <a:r>
              <a:rPr lang="en-US" sz="1200" b="1" dirty="0">
                <a:solidFill>
                  <a:schemeClr val="bg1"/>
                </a:solidFill>
              </a:rPr>
              <a:t>moide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376AF5-BB92-4241-98BC-278CB59CFF2C}"/>
              </a:ext>
            </a:extLst>
          </p:cNvPr>
          <p:cNvSpPr txBox="1"/>
          <p:nvPr/>
        </p:nvSpPr>
        <p:spPr>
          <a:xfrm>
            <a:off x="5803532" y="3918235"/>
            <a:ext cx="946093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limbale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765320F-FE2F-4E36-91B6-EB2E9DE8CEFC}"/>
              </a:ext>
            </a:extLst>
          </p:cNvPr>
          <p:cNvSpPr txBox="1"/>
          <p:nvPr/>
        </p:nvSpPr>
        <p:spPr>
          <a:xfrm>
            <a:off x="6207931" y="4145400"/>
            <a:ext cx="2936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^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2F2514B-5A95-4DEE-B8AA-9C24D867E4C9}"/>
              </a:ext>
            </a:extLst>
          </p:cNvPr>
          <p:cNvCxnSpPr>
            <a:cxnSpLocks/>
          </p:cNvCxnSpPr>
          <p:nvPr/>
        </p:nvCxnSpPr>
        <p:spPr>
          <a:xfrm>
            <a:off x="5282829" y="4214859"/>
            <a:ext cx="998831" cy="1073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E35B0BCF-42FA-400A-B6F0-4B270791F817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37207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1D2404-3728-4C00-B642-8AABE90C8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89CB67F8-A7B1-4182-8957-334C9CBF623A}" type="slidenum">
              <a:rPr lang="en-US" altLang="en-US" smtClean="0"/>
              <a:t>224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C34BB-8557-47C8-8E21-257508BBEF0F}"/>
              </a:ext>
            </a:extLst>
          </p:cNvPr>
          <p:cNvSpPr txBox="1"/>
          <p:nvPr/>
        </p:nvSpPr>
        <p:spPr>
          <a:xfrm>
            <a:off x="1722504" y="5943600"/>
            <a:ext cx="5698997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Goldenhar-Syndrom: Epibulbäres (auch „limbales“) Dermoid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0E36C4-0EA1-43DE-9DA6-AD966B74E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741" y="1697728"/>
            <a:ext cx="5210517" cy="34625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13206F-680A-4A17-9F10-D0211F56F006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1014723631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Zentral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EFDE32-BC89-465F-B6EF-CBB6679C22A3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2928E-1FB6-4A45-B8A1-09E86C2FD18F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5F9B26-9240-4357-9994-28E6465CF563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EF37547-0975-4021-86D2-4907947B485B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DE3863-5715-44C4-89F6-0DD9B4A5D18B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796EAB5-EDE0-4BED-B7A3-5E891F7675B2}"/>
              </a:ext>
            </a:extLst>
          </p:cNvPr>
          <p:cNvCxnSpPr/>
          <p:nvPr/>
        </p:nvCxnSpPr>
        <p:spPr>
          <a:xfrm>
            <a:off x="7738046" y="3393804"/>
            <a:ext cx="0" cy="9568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BCCB81E-D8E1-49A4-8C6D-7C7DE2317B69}"/>
              </a:ext>
            </a:extLst>
          </p:cNvPr>
          <p:cNvCxnSpPr>
            <a:cxnSpLocks/>
          </p:cNvCxnSpPr>
          <p:nvPr/>
        </p:nvCxnSpPr>
        <p:spPr>
          <a:xfrm>
            <a:off x="7738046" y="435065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79CB7AB-5129-4A84-8C91-1A097F08CE7F}"/>
              </a:ext>
            </a:extLst>
          </p:cNvPr>
          <p:cNvCxnSpPr>
            <a:cxnSpLocks/>
          </p:cNvCxnSpPr>
          <p:nvPr/>
        </p:nvCxnSpPr>
        <p:spPr>
          <a:xfrm>
            <a:off x="7738046" y="40912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957D6F5-1876-40A2-8019-7404AD8AE0F7}"/>
              </a:ext>
            </a:extLst>
          </p:cNvPr>
          <p:cNvCxnSpPr>
            <a:cxnSpLocks/>
          </p:cNvCxnSpPr>
          <p:nvPr/>
        </p:nvCxnSpPr>
        <p:spPr>
          <a:xfrm>
            <a:off x="7738046" y="382450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69AB474-9CAB-4198-89AD-6F54896CEC93}"/>
              </a:ext>
            </a:extLst>
          </p:cNvPr>
          <p:cNvCxnSpPr>
            <a:cxnSpLocks/>
          </p:cNvCxnSpPr>
          <p:nvPr/>
        </p:nvCxnSpPr>
        <p:spPr>
          <a:xfrm>
            <a:off x="7738046" y="35651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722D69-28BC-4320-B3DB-85A69E833CCB}"/>
              </a:ext>
            </a:extLst>
          </p:cNvPr>
          <p:cNvGrpSpPr/>
          <p:nvPr/>
        </p:nvGrpSpPr>
        <p:grpSpPr>
          <a:xfrm>
            <a:off x="7738046" y="4185374"/>
            <a:ext cx="127304" cy="956846"/>
            <a:chOff x="7738046" y="4148554"/>
            <a:chExt cx="127304" cy="95684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DB9A6D5-77D5-418E-B757-FDADA76A54D9}"/>
                </a:ext>
              </a:extLst>
            </p:cNvPr>
            <p:cNvCxnSpPr/>
            <p:nvPr/>
          </p:nvCxnSpPr>
          <p:spPr>
            <a:xfrm>
              <a:off x="7738046" y="4148554"/>
              <a:ext cx="0" cy="9568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2A8E1BC-E95C-4497-876A-1E23CEFCE2AA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510540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B8BE62C-6093-4F52-A1CE-326191830971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846022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6391CF7-D72F-4A37-8030-31DD592AE1E4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57925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F7C86A7-8421-4A79-83D3-23254B3FF37D}"/>
              </a:ext>
            </a:extLst>
          </p:cNvPr>
          <p:cNvSpPr txBox="1"/>
          <p:nvPr/>
        </p:nvSpPr>
        <p:spPr>
          <a:xfrm>
            <a:off x="7754037" y="3377575"/>
            <a:ext cx="452047" cy="1963999"/>
          </a:xfrm>
          <a:prstGeom prst="rect">
            <a:avLst/>
          </a:prstGeom>
          <a:noFill/>
        </p:spPr>
        <p:txBody>
          <a:bodyPr vert="wordArtVert" wrap="square" lIns="25400" tIns="12700" rIns="25400" bIns="12700" rtlCol="0">
            <a:spAutoFit/>
          </a:bodyPr>
          <a:lstStyle/>
          <a:p>
            <a:r>
              <a:rPr lang="en-US" sz="1200" b="1" i="1" dirty="0"/>
              <a:t>???????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36E4408-59E2-4052-B414-E498EBC4F4B5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277813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Zentral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796EAB5-EDE0-4BED-B7A3-5E891F7675B2}"/>
              </a:ext>
            </a:extLst>
          </p:cNvPr>
          <p:cNvCxnSpPr/>
          <p:nvPr/>
        </p:nvCxnSpPr>
        <p:spPr>
          <a:xfrm>
            <a:off x="7738046" y="3393804"/>
            <a:ext cx="0" cy="9568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BCCB81E-D8E1-49A4-8C6D-7C7DE2317B69}"/>
              </a:ext>
            </a:extLst>
          </p:cNvPr>
          <p:cNvCxnSpPr>
            <a:cxnSpLocks/>
          </p:cNvCxnSpPr>
          <p:nvPr/>
        </p:nvCxnSpPr>
        <p:spPr>
          <a:xfrm>
            <a:off x="7738046" y="435065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79CB7AB-5129-4A84-8C91-1A097F08CE7F}"/>
              </a:ext>
            </a:extLst>
          </p:cNvPr>
          <p:cNvCxnSpPr>
            <a:cxnSpLocks/>
          </p:cNvCxnSpPr>
          <p:nvPr/>
        </p:nvCxnSpPr>
        <p:spPr>
          <a:xfrm>
            <a:off x="7738046" y="40912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957D6F5-1876-40A2-8019-7404AD8AE0F7}"/>
              </a:ext>
            </a:extLst>
          </p:cNvPr>
          <p:cNvCxnSpPr>
            <a:cxnSpLocks/>
          </p:cNvCxnSpPr>
          <p:nvPr/>
        </p:nvCxnSpPr>
        <p:spPr>
          <a:xfrm>
            <a:off x="7738046" y="382450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69AB474-9CAB-4198-89AD-6F54896CEC93}"/>
              </a:ext>
            </a:extLst>
          </p:cNvPr>
          <p:cNvCxnSpPr>
            <a:cxnSpLocks/>
          </p:cNvCxnSpPr>
          <p:nvPr/>
        </p:nvCxnSpPr>
        <p:spPr>
          <a:xfrm>
            <a:off x="7738046" y="35651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722D69-28BC-4320-B3DB-85A69E833CCB}"/>
              </a:ext>
            </a:extLst>
          </p:cNvPr>
          <p:cNvGrpSpPr/>
          <p:nvPr/>
        </p:nvGrpSpPr>
        <p:grpSpPr>
          <a:xfrm>
            <a:off x="7738046" y="4185374"/>
            <a:ext cx="127304" cy="956846"/>
            <a:chOff x="7738046" y="4148554"/>
            <a:chExt cx="127304" cy="95684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DB9A6D5-77D5-418E-B757-FDADA76A54D9}"/>
                </a:ext>
              </a:extLst>
            </p:cNvPr>
            <p:cNvCxnSpPr/>
            <p:nvPr/>
          </p:nvCxnSpPr>
          <p:spPr>
            <a:xfrm>
              <a:off x="7738046" y="4148554"/>
              <a:ext cx="0" cy="9568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2A8E1BC-E95C-4497-876A-1E23CEFCE2AA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510540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B8BE62C-6093-4F52-A1CE-326191830971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846022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6391CF7-D72F-4A37-8030-31DD592AE1E4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57925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F7C86A7-8421-4A79-83D3-23254B3FF37D}"/>
              </a:ext>
            </a:extLst>
          </p:cNvPr>
          <p:cNvSpPr txBox="1"/>
          <p:nvPr/>
        </p:nvSpPr>
        <p:spPr>
          <a:xfrm>
            <a:off x="7924352" y="3683650"/>
            <a:ext cx="251928" cy="2642220"/>
          </a:xfrm>
          <a:prstGeom prst="rect">
            <a:avLst/>
          </a:prstGeom>
          <a:noFill/>
        </p:spPr>
        <p:txBody>
          <a:bodyPr vert="wordArtVert" wrap="square" lIns="25400" tIns="12700" rIns="25400" bIns="12700" rtlCol="0">
            <a:spAutoFit/>
          </a:bodyPr>
          <a:lstStyle/>
          <a:p>
            <a:r>
              <a:rPr lang="en-US" sz="1200" dirty="0"/>
              <a:t>STUMPF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594FE21-0E75-4832-B725-A4B47F74974C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F3EF233-F13C-44EB-AA81-BA150F90F59A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D36C4BC-DDEB-43AE-BFFA-6AA759A89309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7A5A9F0-2B6E-4E7B-A51D-94A2A68F076F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32DB727-DF42-432B-9F08-55B1594E08A5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B358C23D-BB63-4E70-80A2-F032F4B85F8C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94622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Zentral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796EAB5-EDE0-4BED-B7A3-5E891F7675B2}"/>
              </a:ext>
            </a:extLst>
          </p:cNvPr>
          <p:cNvCxnSpPr/>
          <p:nvPr/>
        </p:nvCxnSpPr>
        <p:spPr>
          <a:xfrm>
            <a:off x="7738046" y="3393804"/>
            <a:ext cx="0" cy="9568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BCCB81E-D8E1-49A4-8C6D-7C7DE2317B69}"/>
              </a:ext>
            </a:extLst>
          </p:cNvPr>
          <p:cNvCxnSpPr>
            <a:cxnSpLocks/>
          </p:cNvCxnSpPr>
          <p:nvPr/>
        </p:nvCxnSpPr>
        <p:spPr>
          <a:xfrm>
            <a:off x="7738046" y="435065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79CB7AB-5129-4A84-8C91-1A097F08CE7F}"/>
              </a:ext>
            </a:extLst>
          </p:cNvPr>
          <p:cNvCxnSpPr>
            <a:cxnSpLocks/>
          </p:cNvCxnSpPr>
          <p:nvPr/>
        </p:nvCxnSpPr>
        <p:spPr>
          <a:xfrm>
            <a:off x="7738046" y="40912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957D6F5-1876-40A2-8019-7404AD8AE0F7}"/>
              </a:ext>
            </a:extLst>
          </p:cNvPr>
          <p:cNvCxnSpPr>
            <a:cxnSpLocks/>
          </p:cNvCxnSpPr>
          <p:nvPr/>
        </p:nvCxnSpPr>
        <p:spPr>
          <a:xfrm>
            <a:off x="7738046" y="382450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69AB474-9CAB-4198-89AD-6F54896CEC93}"/>
              </a:ext>
            </a:extLst>
          </p:cNvPr>
          <p:cNvCxnSpPr>
            <a:cxnSpLocks/>
          </p:cNvCxnSpPr>
          <p:nvPr/>
        </p:nvCxnSpPr>
        <p:spPr>
          <a:xfrm>
            <a:off x="7738046" y="35651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722D69-28BC-4320-B3DB-85A69E833CCB}"/>
              </a:ext>
            </a:extLst>
          </p:cNvPr>
          <p:cNvGrpSpPr/>
          <p:nvPr/>
        </p:nvGrpSpPr>
        <p:grpSpPr>
          <a:xfrm>
            <a:off x="7738046" y="4185374"/>
            <a:ext cx="127304" cy="956846"/>
            <a:chOff x="7738046" y="4148554"/>
            <a:chExt cx="127304" cy="95684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DB9A6D5-77D5-418E-B757-FDADA76A54D9}"/>
                </a:ext>
              </a:extLst>
            </p:cNvPr>
            <p:cNvCxnSpPr/>
            <p:nvPr/>
          </p:nvCxnSpPr>
          <p:spPr>
            <a:xfrm>
              <a:off x="7738046" y="4148554"/>
              <a:ext cx="0" cy="9568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2A8E1BC-E95C-4497-876A-1E23CEFCE2AA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510540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B8BE62C-6093-4F52-A1CE-326191830971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846022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6391CF7-D72F-4A37-8030-31DD592AE1E4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57925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B0BDEC4-8363-46BE-BDED-5433B0D5DE12}"/>
              </a:ext>
            </a:extLst>
          </p:cNvPr>
          <p:cNvSpPr txBox="1"/>
          <p:nvPr/>
        </p:nvSpPr>
        <p:spPr>
          <a:xfrm>
            <a:off x="2808477" y="5179422"/>
            <a:ext cx="5892125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STUMPED? Was soll das überhaupt bedeuten?</a:t>
            </a:r>
            <a:endParaRPr lang="en-US" sz="1600" dirty="0">
              <a:solidFill>
                <a:srgbClr val="0000FF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76B4BEB-69D9-4BD8-B54A-6E5B1BF19062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48CDF7F-31D3-4FCA-9A21-3CACFDB8BA1E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9644C22-493F-4BE1-8272-3B1894BC47BC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EBA1379-7569-4F2F-A95E-D944D0A2B69E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6978091-94CD-4D8E-8C7D-1A088B03D0F5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48B4D1E7-E9F4-482C-AAC3-DE5AD0414BD2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9" name="TextBox 18">
            <a:extLst>
              <a:ext uri="{FF2B5EF4-FFF2-40B4-BE49-F238E27FC236}">
                <a16:creationId xmlns:a16="http://schemas.microsoft.com/office/drawing/2014/main" id="{20EB978D-A517-4BBC-8E46-85C3693248CD}"/>
              </a:ext>
            </a:extLst>
          </p:cNvPr>
          <p:cNvSpPr txBox="1"/>
          <p:nvPr/>
        </p:nvSpPr>
        <p:spPr>
          <a:xfrm>
            <a:off x="7924352" y="3733800"/>
            <a:ext cx="251928" cy="2642220"/>
          </a:xfrm>
          <a:prstGeom prst="rect">
            <a:avLst/>
          </a:prstGeom>
          <a:noFill/>
        </p:spPr>
        <p:txBody>
          <a:bodyPr vert="wordArtVert" wrap="square" lIns="25400" tIns="12700" rIns="25400" bIns="12700" rtlCol="0">
            <a:spAutoFit/>
          </a:bodyPr>
          <a:lstStyle/>
          <a:p>
            <a:r>
              <a:rPr lang="en-US" sz="1200" dirty="0"/>
              <a:t>STUMPF</a:t>
            </a:r>
          </a:p>
        </p:txBody>
      </p:sp>
    </p:spTree>
    <p:extLst>
      <p:ext uri="{BB962C8B-B14F-4D97-AF65-F5344CB8AC3E}">
        <p14:creationId xmlns:p14="http://schemas.microsoft.com/office/powerpoint/2010/main" val="339640436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488286-24DC-44AF-9FFA-35FD02D76758}"/>
              </a:ext>
            </a:extLst>
          </p:cNvPr>
          <p:cNvSpPr txBox="1"/>
          <p:nvPr/>
        </p:nvSpPr>
        <p:spPr>
          <a:xfrm>
            <a:off x="7529740" y="2987402"/>
            <a:ext cx="92846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Zentral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796EAB5-EDE0-4BED-B7A3-5E891F7675B2}"/>
              </a:ext>
            </a:extLst>
          </p:cNvPr>
          <p:cNvCxnSpPr/>
          <p:nvPr/>
        </p:nvCxnSpPr>
        <p:spPr>
          <a:xfrm>
            <a:off x="7738046" y="3393804"/>
            <a:ext cx="0" cy="9568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BCCB81E-D8E1-49A4-8C6D-7C7DE2317B69}"/>
              </a:ext>
            </a:extLst>
          </p:cNvPr>
          <p:cNvCxnSpPr>
            <a:cxnSpLocks/>
          </p:cNvCxnSpPr>
          <p:nvPr/>
        </p:nvCxnSpPr>
        <p:spPr>
          <a:xfrm>
            <a:off x="7738046" y="435065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79CB7AB-5129-4A84-8C91-1A097F08CE7F}"/>
              </a:ext>
            </a:extLst>
          </p:cNvPr>
          <p:cNvCxnSpPr>
            <a:cxnSpLocks/>
          </p:cNvCxnSpPr>
          <p:nvPr/>
        </p:nvCxnSpPr>
        <p:spPr>
          <a:xfrm>
            <a:off x="7738046" y="40912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957D6F5-1876-40A2-8019-7404AD8AE0F7}"/>
              </a:ext>
            </a:extLst>
          </p:cNvPr>
          <p:cNvCxnSpPr>
            <a:cxnSpLocks/>
          </p:cNvCxnSpPr>
          <p:nvPr/>
        </p:nvCxnSpPr>
        <p:spPr>
          <a:xfrm>
            <a:off x="7738046" y="382450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69AB474-9CAB-4198-89AD-6F54896CEC93}"/>
              </a:ext>
            </a:extLst>
          </p:cNvPr>
          <p:cNvCxnSpPr>
            <a:cxnSpLocks/>
          </p:cNvCxnSpPr>
          <p:nvPr/>
        </p:nvCxnSpPr>
        <p:spPr>
          <a:xfrm>
            <a:off x="7738046" y="35651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722D69-28BC-4320-B3DB-85A69E833CCB}"/>
              </a:ext>
            </a:extLst>
          </p:cNvPr>
          <p:cNvGrpSpPr/>
          <p:nvPr/>
        </p:nvGrpSpPr>
        <p:grpSpPr>
          <a:xfrm>
            <a:off x="7738046" y="4185374"/>
            <a:ext cx="127304" cy="956846"/>
            <a:chOff x="7738046" y="4148554"/>
            <a:chExt cx="127304" cy="95684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DB9A6D5-77D5-418E-B757-FDADA76A54D9}"/>
                </a:ext>
              </a:extLst>
            </p:cNvPr>
            <p:cNvCxnSpPr/>
            <p:nvPr/>
          </p:nvCxnSpPr>
          <p:spPr>
            <a:xfrm>
              <a:off x="7738046" y="4148554"/>
              <a:ext cx="0" cy="9568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2A8E1BC-E95C-4497-876A-1E23CEFCE2AA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510540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B8BE62C-6093-4F52-A1CE-326191830971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846022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6391CF7-D72F-4A37-8030-31DD592AE1E4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57925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B0BDEC4-8363-46BE-BDED-5433B0D5DE12}"/>
              </a:ext>
            </a:extLst>
          </p:cNvPr>
          <p:cNvSpPr txBox="1"/>
          <p:nvPr/>
        </p:nvSpPr>
        <p:spPr>
          <a:xfrm>
            <a:off x="2808477" y="5179422"/>
            <a:ext cx="5892125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STUMPED? Was soll das überhaupt bedeuten?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ist ein Verweis auf die berüchtigte STUMPED-Eselsbrücke zum Merken der Differentialdiagnose bei einer trüben Hornhaut bei einem Säugling. 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33CB378-2E57-41A1-8945-9716BC233C70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A314237-26B8-40BB-A331-CA719B6D9631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E9EFCF7-39CE-4051-B718-6B006D2805B9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B3CC688-9C63-4502-A0B6-FC8604376542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98EC8D2-0781-4650-8771-6700BCF308AA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20A814BB-26C6-4C7D-B476-1DD0912CB1AC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5D1F34-C8FC-4C33-8F7A-37B87BE44830}"/>
              </a:ext>
            </a:extLst>
          </p:cNvPr>
          <p:cNvSpPr/>
          <p:nvPr/>
        </p:nvSpPr>
        <p:spPr>
          <a:xfrm>
            <a:off x="4854731" y="5585363"/>
            <a:ext cx="1088869" cy="203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49" name="TextBox 18">
            <a:extLst>
              <a:ext uri="{FF2B5EF4-FFF2-40B4-BE49-F238E27FC236}">
                <a16:creationId xmlns:a16="http://schemas.microsoft.com/office/drawing/2014/main" id="{D01A2A4B-7F0B-4C89-B364-C08ED1A97673}"/>
              </a:ext>
            </a:extLst>
          </p:cNvPr>
          <p:cNvSpPr txBox="1"/>
          <p:nvPr/>
        </p:nvSpPr>
        <p:spPr>
          <a:xfrm>
            <a:off x="7924352" y="3683650"/>
            <a:ext cx="251928" cy="2642220"/>
          </a:xfrm>
          <a:prstGeom prst="rect">
            <a:avLst/>
          </a:prstGeom>
          <a:noFill/>
        </p:spPr>
        <p:txBody>
          <a:bodyPr vert="wordArtVert" wrap="square" lIns="25400" tIns="12700" rIns="25400" bIns="12700" rtlCol="0">
            <a:spAutoFit/>
          </a:bodyPr>
          <a:lstStyle/>
          <a:p>
            <a:r>
              <a:rPr lang="en-US" sz="1200" dirty="0"/>
              <a:t>STUMPF</a:t>
            </a:r>
          </a:p>
        </p:txBody>
      </p:sp>
    </p:spTree>
    <p:extLst>
      <p:ext uri="{BB962C8B-B14F-4D97-AF65-F5344CB8AC3E}">
        <p14:creationId xmlns:p14="http://schemas.microsoft.com/office/powerpoint/2010/main" val="2855232466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229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Hor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nhautgröße oder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-form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DCF6F-D5BF-4D72-B3ED-4368E434E31F}"/>
              </a:ext>
            </a:extLst>
          </p:cNvPr>
          <p:cNvSpPr txBox="1"/>
          <p:nvPr/>
        </p:nvSpPr>
        <p:spPr>
          <a:xfrm>
            <a:off x="4953000" y="2995374"/>
            <a:ext cx="12362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Peripher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48A3F2-6E7D-4DAB-A088-D41677D0DBF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5705178" y="2353508"/>
            <a:ext cx="1005506" cy="6637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6D54F8D-733C-4522-ADAB-A9C81D5E837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710684" y="2353508"/>
            <a:ext cx="1027362" cy="663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Entwicklungsanomalien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89702F-94E8-48C8-978E-1DEBE23CE77D}"/>
              </a:ext>
            </a:extLst>
          </p:cNvPr>
          <p:cNvSpPr txBox="1"/>
          <p:nvPr/>
        </p:nvSpPr>
        <p:spPr>
          <a:xfrm>
            <a:off x="5288869" y="3700046"/>
            <a:ext cx="2249334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Posteriores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Embryotoxon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0FD5AB-D738-4B1C-9059-DF4AE47D7442}"/>
              </a:ext>
            </a:extLst>
          </p:cNvPr>
          <p:cNvSpPr txBox="1"/>
          <p:nvPr/>
        </p:nvSpPr>
        <p:spPr>
          <a:xfrm>
            <a:off x="5280406" y="3366266"/>
            <a:ext cx="141417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B54B8E-7B8C-4806-A69E-1BD46A1CD60D}"/>
              </a:ext>
            </a:extLst>
          </p:cNvPr>
          <p:cNvSpPr txBox="1"/>
          <p:nvPr/>
        </p:nvSpPr>
        <p:spPr>
          <a:xfrm>
            <a:off x="5282829" y="4045582"/>
            <a:ext cx="184698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Epibulbäres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Dermoid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796EAB5-EDE0-4BED-B7A3-5E891F7675B2}"/>
              </a:ext>
            </a:extLst>
          </p:cNvPr>
          <p:cNvCxnSpPr/>
          <p:nvPr/>
        </p:nvCxnSpPr>
        <p:spPr>
          <a:xfrm>
            <a:off x="7738046" y="3393804"/>
            <a:ext cx="0" cy="9568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BCCB81E-D8E1-49A4-8C6D-7C7DE2317B69}"/>
              </a:ext>
            </a:extLst>
          </p:cNvPr>
          <p:cNvCxnSpPr>
            <a:cxnSpLocks/>
          </p:cNvCxnSpPr>
          <p:nvPr/>
        </p:nvCxnSpPr>
        <p:spPr>
          <a:xfrm>
            <a:off x="7738046" y="435065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79CB7AB-5129-4A84-8C91-1A097F08CE7F}"/>
              </a:ext>
            </a:extLst>
          </p:cNvPr>
          <p:cNvCxnSpPr>
            <a:cxnSpLocks/>
          </p:cNvCxnSpPr>
          <p:nvPr/>
        </p:nvCxnSpPr>
        <p:spPr>
          <a:xfrm>
            <a:off x="7738046" y="409127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957D6F5-1876-40A2-8019-7404AD8AE0F7}"/>
              </a:ext>
            </a:extLst>
          </p:cNvPr>
          <p:cNvCxnSpPr>
            <a:cxnSpLocks/>
          </p:cNvCxnSpPr>
          <p:nvPr/>
        </p:nvCxnSpPr>
        <p:spPr>
          <a:xfrm>
            <a:off x="7738046" y="3824500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69AB474-9CAB-4198-89AD-6F54896CEC93}"/>
              </a:ext>
            </a:extLst>
          </p:cNvPr>
          <p:cNvCxnSpPr>
            <a:cxnSpLocks/>
          </p:cNvCxnSpPr>
          <p:nvPr/>
        </p:nvCxnSpPr>
        <p:spPr>
          <a:xfrm>
            <a:off x="7738046" y="3565122"/>
            <a:ext cx="127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722D69-28BC-4320-B3DB-85A69E833CCB}"/>
              </a:ext>
            </a:extLst>
          </p:cNvPr>
          <p:cNvGrpSpPr/>
          <p:nvPr/>
        </p:nvGrpSpPr>
        <p:grpSpPr>
          <a:xfrm>
            <a:off x="7738046" y="4185374"/>
            <a:ext cx="127304" cy="956846"/>
            <a:chOff x="7738046" y="4148554"/>
            <a:chExt cx="127304" cy="95684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DB9A6D5-77D5-418E-B757-FDADA76A54D9}"/>
                </a:ext>
              </a:extLst>
            </p:cNvPr>
            <p:cNvCxnSpPr/>
            <p:nvPr/>
          </p:nvCxnSpPr>
          <p:spPr>
            <a:xfrm>
              <a:off x="7738046" y="4148554"/>
              <a:ext cx="0" cy="9568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2A8E1BC-E95C-4497-876A-1E23CEFCE2AA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510540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B8BE62C-6093-4F52-A1CE-326191830971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846022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6391CF7-D72F-4A37-8030-31DD592AE1E4}"/>
                </a:ext>
              </a:extLst>
            </p:cNvPr>
            <p:cNvCxnSpPr>
              <a:cxnSpLocks/>
            </p:cNvCxnSpPr>
            <p:nvPr/>
          </p:nvCxnSpPr>
          <p:spPr>
            <a:xfrm>
              <a:off x="7738046" y="4579250"/>
              <a:ext cx="1273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B0BDEC4-8363-46BE-BDED-5433B0D5DE12}"/>
              </a:ext>
            </a:extLst>
          </p:cNvPr>
          <p:cNvSpPr txBox="1"/>
          <p:nvPr/>
        </p:nvSpPr>
        <p:spPr>
          <a:xfrm>
            <a:off x="2808477" y="5179422"/>
            <a:ext cx="5892125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STUMPED? Was soll das überhaupt bedeuten?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ist ein Verweis auf die berüchtigte STUMPED-Eselsbrücke zum Merken der Differentialdiagnose bei einer trüben Hornhaut bei einem Säugling. 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33CB378-2E57-41A1-8945-9716BC233C70}"/>
              </a:ext>
            </a:extLst>
          </p:cNvPr>
          <p:cNvCxnSpPr>
            <a:cxnSpLocks/>
          </p:cNvCxnSpPr>
          <p:nvPr/>
        </p:nvCxnSpPr>
        <p:spPr>
          <a:xfrm>
            <a:off x="5225217" y="3342484"/>
            <a:ext cx="0" cy="12295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A314237-26B8-40BB-A331-CA719B6D9631}"/>
              </a:ext>
            </a:extLst>
          </p:cNvPr>
          <p:cNvCxnSpPr>
            <a:cxnSpLocks/>
          </p:cNvCxnSpPr>
          <p:nvPr/>
        </p:nvCxnSpPr>
        <p:spPr>
          <a:xfrm>
            <a:off x="5225217" y="4543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E9EFCF7-39CE-4051-B718-6B006D2805B9}"/>
              </a:ext>
            </a:extLst>
          </p:cNvPr>
          <p:cNvCxnSpPr>
            <a:cxnSpLocks/>
          </p:cNvCxnSpPr>
          <p:nvPr/>
        </p:nvCxnSpPr>
        <p:spPr>
          <a:xfrm>
            <a:off x="5225217" y="4208294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B3CC688-9C63-4502-A0B6-FC8604376542}"/>
              </a:ext>
            </a:extLst>
          </p:cNvPr>
          <p:cNvCxnSpPr>
            <a:cxnSpLocks/>
          </p:cNvCxnSpPr>
          <p:nvPr/>
        </p:nvCxnSpPr>
        <p:spPr>
          <a:xfrm>
            <a:off x="5225217" y="386532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98EC8D2-0781-4650-8771-6700BCF308AA}"/>
              </a:ext>
            </a:extLst>
          </p:cNvPr>
          <p:cNvCxnSpPr>
            <a:cxnSpLocks/>
          </p:cNvCxnSpPr>
          <p:nvPr/>
        </p:nvCxnSpPr>
        <p:spPr>
          <a:xfrm>
            <a:off x="5225217" y="3557872"/>
            <a:ext cx="12730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20A814BB-26C6-4C7D-B476-1DD0912CB1AC}"/>
              </a:ext>
            </a:extLst>
          </p:cNvPr>
          <p:cNvSpPr/>
          <p:nvPr/>
        </p:nvSpPr>
        <p:spPr>
          <a:xfrm>
            <a:off x="5240936" y="4245497"/>
            <a:ext cx="95866" cy="345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9" name="TextBox 18">
            <a:extLst>
              <a:ext uri="{FF2B5EF4-FFF2-40B4-BE49-F238E27FC236}">
                <a16:creationId xmlns:a16="http://schemas.microsoft.com/office/drawing/2014/main" id="{04CCCAAF-6A54-41A6-BA5B-17EE6B23BA82}"/>
              </a:ext>
            </a:extLst>
          </p:cNvPr>
          <p:cNvSpPr txBox="1"/>
          <p:nvPr/>
        </p:nvSpPr>
        <p:spPr>
          <a:xfrm>
            <a:off x="7924352" y="3683650"/>
            <a:ext cx="251928" cy="2642220"/>
          </a:xfrm>
          <a:prstGeom prst="rect">
            <a:avLst/>
          </a:prstGeom>
          <a:noFill/>
        </p:spPr>
        <p:txBody>
          <a:bodyPr vert="wordArtVert" wrap="square" lIns="25400" tIns="12700" rIns="25400" bIns="12700" rtlCol="0">
            <a:spAutoFit/>
          </a:bodyPr>
          <a:lstStyle/>
          <a:p>
            <a:r>
              <a:rPr lang="en-US" sz="1200" dirty="0"/>
              <a:t>STUMPF</a:t>
            </a:r>
          </a:p>
        </p:txBody>
      </p:sp>
    </p:spTree>
    <p:extLst>
      <p:ext uri="{BB962C8B-B14F-4D97-AF65-F5344CB8AC3E}">
        <p14:creationId xmlns:p14="http://schemas.microsoft.com/office/powerpoint/2010/main" val="2822641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 Katarakt ,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</a:t>
            </a:r>
            <a:r>
              <a:rPr lang="en-US" sz="1200" b="1" dirty="0">
                <a:solidFill>
                  <a:srgbClr val="0000FF"/>
                </a:solidFill>
              </a:rPr>
              <a:t>Transillumination</a:t>
            </a:r>
            <a:endParaRPr lang="en-US" sz="1600" b="1" dirty="0">
              <a:solidFill>
                <a:srgbClr val="D6ADFF"/>
              </a:solidFill>
            </a:endParaRP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5B1F917-FFEC-E47B-D5C2-ACA9213C49CD}"/>
              </a:ext>
            </a:extLst>
          </p:cNvPr>
          <p:cNvSpPr/>
          <p:nvPr/>
        </p:nvSpPr>
        <p:spPr>
          <a:xfrm>
            <a:off x="3509375" y="4426850"/>
            <a:ext cx="1563756" cy="48773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D45AE1-3942-A8E0-8366-66A006EBD8E0}"/>
              </a:ext>
            </a:extLst>
          </p:cNvPr>
          <p:cNvSpPr txBox="1"/>
          <p:nvPr/>
        </p:nvSpPr>
        <p:spPr>
          <a:xfrm>
            <a:off x="2876814" y="5389313"/>
            <a:ext cx="4964564" cy="579646"/>
          </a:xfrm>
          <a:prstGeom prst="rect">
            <a:avLst/>
          </a:prstGeom>
          <a:solidFill>
            <a:srgbClr val="FFCC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zeigt sich eine „Iris-Transillumination“ bei der Spaltlampenuntersuchung?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Als Durchleuchtung der Iris </a:t>
            </a:r>
            <a:r>
              <a:rPr lang="en-US" sz="1200" dirty="0" err="1">
                <a:solidFill>
                  <a:srgbClr val="0000FF"/>
                </a:solidFill>
              </a:rPr>
              <a:t>bei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Retroillumination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678972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S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T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7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35DBE3E-DB42-4E0F-8CF6-7FC2593131B0}" type="slidenum">
              <a:rPr lang="en-US" altLang="en-US" sz="1000"/>
              <a:t>230</a:t>
            </a:fld>
            <a:endParaRPr lang="en-US" altLang="en-US" sz="1000"/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CCD175F1-1C2B-403C-89D9-D32117A21D52}"/>
              </a:ext>
            </a:extLst>
          </p:cNvPr>
          <p:cNvSpPr/>
          <p:nvPr/>
        </p:nvSpPr>
        <p:spPr>
          <a:xfrm>
            <a:off x="1524000" y="1447800"/>
            <a:ext cx="25908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i="1" dirty="0">
                <a:solidFill>
                  <a:schemeClr val="tx1"/>
                </a:solidFill>
              </a:rPr>
              <a:t>Hier beginnen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E0C19D-D91A-42B1-8F38-9C9890092224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776864432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Sklerokornea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231</a:t>
            </a:fld>
            <a:endParaRPr lang="en-US" altLang="en-US" sz="1000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08FF12A8-B0BF-4A85-8A67-6600570B3F68}"/>
              </a:ext>
            </a:extLst>
          </p:cNvPr>
          <p:cNvSpPr/>
          <p:nvPr/>
        </p:nvSpPr>
        <p:spPr>
          <a:xfrm>
            <a:off x="1524000" y="1732710"/>
            <a:ext cx="25908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i="1" dirty="0">
                <a:solidFill>
                  <a:schemeClr val="tx1"/>
                </a:solidFill>
              </a:rPr>
              <a:t>Weiter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74CDD2-F4C0-44D3-8A81-A90AE83189B7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Sklerokornea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Trauma (endothelial; </a:t>
            </a:r>
            <a:r>
              <a:rPr lang="en-US" altLang="en-US" sz="1200" dirty="0" err="1">
                <a:solidFill>
                  <a:srgbClr val="0000FF"/>
                </a:solidFill>
              </a:rPr>
              <a:t>d. h</a:t>
            </a:r>
            <a:r>
              <a:rPr lang="en-US" altLang="en-US" sz="1200" dirty="0">
                <a:solidFill>
                  <a:srgbClr val="0000FF"/>
                </a:solidFill>
              </a:rPr>
              <a:t>. durch eine Zange)</a:t>
            </a: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U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M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232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C285B8-E458-4DD3-B120-87E1296AB589}"/>
              </a:ext>
            </a:extLst>
          </p:cNvPr>
          <p:cNvSpPr txBox="1"/>
          <p:nvPr/>
        </p:nvSpPr>
        <p:spPr>
          <a:xfrm>
            <a:off x="1752600" y="2895600"/>
            <a:ext cx="4656083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(</a:t>
            </a:r>
            <a:r>
              <a:rPr lang="en-US" sz="1200" i="1" dirty="0">
                <a:solidFill>
                  <a:srgbClr val="0000FF"/>
                </a:solidFill>
              </a:rPr>
              <a:t>Risse in der Descemet-Membran </a:t>
            </a:r>
            <a:r>
              <a:rPr lang="en-US" sz="1200" dirty="0"/>
              <a:t>sind ebenfalls möglich)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7A693B-3EBD-489B-B178-5EA03BC97C81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1080111442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Sklerokornea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Trauma (endothelial; </a:t>
            </a:r>
            <a:r>
              <a:rPr lang="en-US" altLang="en-US" sz="1200" dirty="0" err="1">
                <a:solidFill>
                  <a:srgbClr val="0000FF"/>
                </a:solidFill>
              </a:rPr>
              <a:t>d. h</a:t>
            </a:r>
            <a:r>
              <a:rPr lang="en-US" altLang="en-US" sz="1200" dirty="0">
                <a:solidFill>
                  <a:srgbClr val="0000FF"/>
                </a:solidFill>
              </a:rPr>
              <a:t>. durch eine Zange)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U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M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233</a:t>
            </a:fld>
            <a:endParaRPr lang="en-US" altLang="en-US" sz="100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2CC6BDFF-5910-41D4-AD5E-17C547BB94F5}"/>
              </a:ext>
            </a:extLst>
          </p:cNvPr>
          <p:cNvSpPr/>
          <p:nvPr/>
        </p:nvSpPr>
        <p:spPr>
          <a:xfrm>
            <a:off x="1676400" y="1905000"/>
            <a:ext cx="25908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i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5B08A7-82D5-4731-B812-ECE85E4A8825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3369281464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Sklerokornea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Trauma (endothelial; </a:t>
            </a:r>
            <a:r>
              <a:rPr lang="en-US" altLang="en-US" sz="1200" dirty="0" err="1">
                <a:solidFill>
                  <a:srgbClr val="0000FF"/>
                </a:solidFill>
              </a:rPr>
              <a:t>d. h</a:t>
            </a:r>
            <a:r>
              <a:rPr lang="en-US" altLang="en-US" sz="1200" dirty="0">
                <a:solidFill>
                  <a:srgbClr val="0000FF"/>
                </a:solidFill>
              </a:rPr>
              <a:t>. durch eine Zange)</a:t>
            </a: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Ulcus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M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234</a:t>
            </a:fld>
            <a:endParaRPr lang="en-US" altLang="en-US" sz="100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312DD641-DED2-4C1F-9D62-5AC3345423B3}"/>
              </a:ext>
            </a:extLst>
          </p:cNvPr>
          <p:cNvSpPr/>
          <p:nvPr/>
        </p:nvSpPr>
        <p:spPr>
          <a:xfrm>
            <a:off x="1295400" y="2133600"/>
            <a:ext cx="25908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i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0AD3C4-959F-4249-9671-3477E069AA72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2339812637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Sklerokornea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Trauma (endothelial; </a:t>
            </a:r>
            <a:r>
              <a:rPr lang="en-US" altLang="en-US" sz="1200" dirty="0" err="1">
                <a:solidFill>
                  <a:srgbClr val="0000FF"/>
                </a:solidFill>
              </a:rPr>
              <a:t>d. h</a:t>
            </a:r>
            <a:r>
              <a:rPr lang="en-US" altLang="en-US" sz="1200" dirty="0">
                <a:solidFill>
                  <a:srgbClr val="0000FF"/>
                </a:solidFill>
              </a:rPr>
              <a:t>. durch eine Zange)</a:t>
            </a: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Ulcus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Metabolische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Störung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P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E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235</a:t>
            </a:fld>
            <a:endParaRPr lang="en-US" altLang="en-US" sz="100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7FFB2710-2277-4D08-9C0F-BE6944E5CDF4}"/>
              </a:ext>
            </a:extLst>
          </p:cNvPr>
          <p:cNvSpPr/>
          <p:nvPr/>
        </p:nvSpPr>
        <p:spPr>
          <a:xfrm>
            <a:off x="1219200" y="2328863"/>
            <a:ext cx="25908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i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E065B8-CFD9-4D69-9A53-44E766FDF707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877431886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Sklerokornea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Trauma (endothelial; </a:t>
            </a:r>
            <a:r>
              <a:rPr lang="en-US" altLang="en-US" sz="1200" dirty="0" err="1">
                <a:solidFill>
                  <a:srgbClr val="0000FF"/>
                </a:solidFill>
              </a:rPr>
              <a:t>d. h</a:t>
            </a:r>
            <a:r>
              <a:rPr lang="en-US" altLang="en-US" sz="1200" dirty="0">
                <a:solidFill>
                  <a:srgbClr val="0000FF"/>
                </a:solidFill>
              </a:rPr>
              <a:t>. durch eine Zange)</a:t>
            </a: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Ulcus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Metabolische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Störung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Peters-Anomalie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236</a:t>
            </a:fld>
            <a:endParaRPr lang="en-US" altLang="en-US" sz="100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0C982037-9E42-4015-83BF-A5BFE40C4784}"/>
              </a:ext>
            </a:extLst>
          </p:cNvPr>
          <p:cNvSpPr/>
          <p:nvPr/>
        </p:nvSpPr>
        <p:spPr>
          <a:xfrm>
            <a:off x="1524000" y="2590800"/>
            <a:ext cx="25908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i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191A12-5DAF-4C6B-826A-1485E2A1158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14321337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Sklerokornea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Trauma (endothelial; </a:t>
            </a:r>
            <a:r>
              <a:rPr lang="en-US" altLang="en-US" sz="1200" dirty="0" err="1">
                <a:solidFill>
                  <a:srgbClr val="0000FF"/>
                </a:solidFill>
              </a:rPr>
              <a:t>d. h</a:t>
            </a:r>
            <a:r>
              <a:rPr lang="en-US" altLang="en-US" sz="1200" dirty="0">
                <a:solidFill>
                  <a:srgbClr val="0000FF"/>
                </a:solidFill>
              </a:rPr>
              <a:t>. durch eine Zange)</a:t>
            </a: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Ulcus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Metabolische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Störung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Peters-Anomalie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Endotheliale Dystrophie (CHED)</a:t>
            </a: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237</a:t>
            </a:fld>
            <a:endParaRPr lang="en-US" altLang="en-US" sz="1000"/>
          </a:p>
        </p:txBody>
      </p:sp>
      <p:sp>
        <p:nvSpPr>
          <p:cNvPr id="4102" name="TextBox 1"/>
          <p:cNvSpPr txBox="1">
            <a:spLocks noChangeArrowheads="1"/>
          </p:cNvSpPr>
          <p:nvPr/>
        </p:nvSpPr>
        <p:spPr bwMode="auto">
          <a:xfrm>
            <a:off x="3505200" y="2837686"/>
            <a:ext cx="4343400" cy="2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(CHED = kongenitale hereditäre Endothel-Dystrophie)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5DD7CB-AD17-4EC7-9EA9-598D4E8EC34D}"/>
              </a:ext>
            </a:extLst>
          </p:cNvPr>
          <p:cNvSpPr txBox="1"/>
          <p:nvPr/>
        </p:nvSpPr>
        <p:spPr>
          <a:xfrm>
            <a:off x="4419600" y="3059668"/>
            <a:ext cx="217239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(</a:t>
            </a:r>
            <a:r>
              <a:rPr lang="en-US" sz="1200" i="1" dirty="0">
                <a:solidFill>
                  <a:srgbClr val="0000FF"/>
                </a:solidFill>
              </a:rPr>
              <a:t>Ödem </a:t>
            </a:r>
            <a:r>
              <a:rPr lang="en-US" sz="1200" dirty="0"/>
              <a:t>ist ebenfalls möglich)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33A996-8309-4CE1-ACC0-00E88FB4806D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2283623357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Sklerokornea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Trauma (endothelial; </a:t>
            </a:r>
            <a:r>
              <a:rPr lang="en-US" altLang="en-US" sz="1200" dirty="0" err="1">
                <a:solidFill>
                  <a:srgbClr val="0000FF"/>
                </a:solidFill>
              </a:rPr>
              <a:t>d. h</a:t>
            </a:r>
            <a:r>
              <a:rPr lang="en-US" altLang="en-US" sz="1200" dirty="0">
                <a:solidFill>
                  <a:srgbClr val="0000FF"/>
                </a:solidFill>
              </a:rPr>
              <a:t>. durch eine Zange)</a:t>
            </a: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Ulcus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Metabolische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Störung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Peters-Anomalie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Endotheliale Dystrophie (CHED)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D</a:t>
            </a: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238</a:t>
            </a:fld>
            <a:endParaRPr lang="en-US" altLang="en-US" sz="100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CFC77473-41D4-482A-9DE3-6BD6CAB2C34C}"/>
              </a:ext>
            </a:extLst>
          </p:cNvPr>
          <p:cNvSpPr/>
          <p:nvPr/>
        </p:nvSpPr>
        <p:spPr>
          <a:xfrm>
            <a:off x="3124200" y="2819400"/>
            <a:ext cx="25908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i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C631BA-51B8-44D7-877D-4D6B6B5D2D4F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3395065674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Sklerokornea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Trauma (endothelial; </a:t>
            </a:r>
            <a:r>
              <a:rPr lang="en-US" altLang="en-US" sz="1200" dirty="0" err="1">
                <a:solidFill>
                  <a:srgbClr val="0000FF"/>
                </a:solidFill>
              </a:rPr>
              <a:t>d. h</a:t>
            </a:r>
            <a:r>
              <a:rPr lang="en-US" altLang="en-US" sz="1200" dirty="0">
                <a:solidFill>
                  <a:srgbClr val="0000FF"/>
                </a:solidFill>
              </a:rPr>
              <a:t>. durch eine Zange)</a:t>
            </a: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Ulcus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 err="1">
                <a:solidFill>
                  <a:srgbClr val="0000FF"/>
                </a:solidFill>
              </a:rPr>
              <a:t>Metabolische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Störung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Peters-Anomalie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Endotheliale Dystrophie (CHED)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Dermoid der Hornhaut</a:t>
            </a: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239</a:t>
            </a:fld>
            <a:endParaRPr lang="en-US" altLang="en-US" sz="1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7EDB5B-A2CC-4B1D-B0A4-6D39C609F32F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4090194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</a:t>
            </a:r>
            <a:r>
              <a:rPr lang="en-US" sz="1200" b="1" dirty="0">
                <a:solidFill>
                  <a:srgbClr val="0000FF"/>
                </a:solidFill>
              </a:rPr>
              <a:t> Katarakt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4386631-E706-4201-AADC-4F9D4B95C2A4}"/>
              </a:ext>
            </a:extLst>
          </p:cNvPr>
          <p:cNvSpPr/>
          <p:nvPr/>
        </p:nvSpPr>
        <p:spPr>
          <a:xfrm>
            <a:off x="3733684" y="4253159"/>
            <a:ext cx="1189383" cy="4863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89E0F2-5B63-4FC2-920D-7E8681470600}"/>
              </a:ext>
            </a:extLst>
          </p:cNvPr>
          <p:cNvSpPr txBox="1"/>
          <p:nvPr/>
        </p:nvSpPr>
        <p:spPr>
          <a:xfrm>
            <a:off x="1829247" y="2375801"/>
            <a:ext cx="6527574" cy="190308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Apropos Katarakt: 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mit einem erhöhten Risiko für intraoperative Komplikationen während einer Kataraktoperation verbunden</a:t>
            </a:r>
            <a:r>
              <a:rPr lang="en-US" sz="1200" dirty="0">
                <a:solidFill>
                  <a:srgbClr val="0000FF"/>
                </a:solidFill>
              </a:rPr>
              <a:t>?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Ja, das ist der Fall</a:t>
            </a:r>
          </a:p>
          <a:p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Was ist es an Augen </a:t>
            </a:r>
            <a:r>
              <a:rPr lang="en-US" sz="1200" i="1" dirty="0" err="1">
                <a:solidFill>
                  <a:schemeClr val="accent5">
                    <a:lumMod val="7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, das sie für Komplikationen prädisponiert? (Hinweis: Es handelt sich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nicht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 um ein Hornhautproblem)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Diese Augen können eine „mangelhafte Zonulaintegrität“ aufweisen, mit allen damit verbundenen intraoperativen Problemen. (Übrigens stammt das Zitat aus dem BCSC-Buch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über die Hornhaut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in dem diese Tatsache als „Highlight“ bezeichnet wird. Der Punkt ist: Betrachten Sie es als auswendig lernenswert.)</a:t>
            </a:r>
          </a:p>
        </p:txBody>
      </p:sp>
    </p:spTree>
    <p:extLst>
      <p:ext uri="{BB962C8B-B14F-4D97-AF65-F5344CB8AC3E}">
        <p14:creationId xmlns:p14="http://schemas.microsoft.com/office/powerpoint/2010/main" val="3131125108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</a:rPr>
              <a:t>Sklerokornea</a:t>
            </a:r>
            <a:endParaRPr lang="en-US" altLang="en-US" dirty="0">
              <a:solidFill>
                <a:schemeClr val="bg1">
                  <a:lumMod val="8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</a:rPr>
              <a:t>Trauma (endothelial;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</a:rPr>
              <a:t>d. h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</a:rPr>
              <a:t>. durch eine Zange)</a:t>
            </a: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</a:rPr>
              <a:t>Ulcus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</a:endParaRPr>
          </a:p>
          <a:p>
            <a:pPr eaLnBrk="1" hangingPunct="1"/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</a:rPr>
              <a:t>Metabolische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</a:rPr>
              <a:t>Störung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</a:rPr>
              <a:t>Peters-Anomalie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</a:rPr>
              <a:t>Endotheliale Dystrophie (CHED)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</a:rPr>
              <a:t>Dermoid der Hornhaut</a:t>
            </a: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29631EF-FD3D-4D58-80E6-1B7EB9FD17C1}" type="slidenum">
              <a:rPr lang="en-US" altLang="en-US" sz="1000"/>
              <a:t>240</a:t>
            </a:fld>
            <a:endParaRPr lang="en-US" altLang="en-US" sz="1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7EDB5B-A2CC-4B1D-B0A4-6D39C609F32F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81CF76-7296-4295-B6E3-301FAE07A64C}"/>
              </a:ext>
            </a:extLst>
          </p:cNvPr>
          <p:cNvSpPr txBox="1"/>
          <p:nvPr/>
        </p:nvSpPr>
        <p:spPr>
          <a:xfrm>
            <a:off x="655642" y="3169172"/>
            <a:ext cx="783259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Weitere Informationen zur STUMPED-Eselsbrücke finden Sie in der Folienreihe 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K9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7490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</a:t>
            </a:r>
            <a:r>
              <a:rPr lang="en-US" sz="1200" b="1" dirty="0">
                <a:solidFill>
                  <a:srgbClr val="0000FF"/>
                </a:solidFill>
              </a:rPr>
              <a:t> Katarakt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89E0F2-5B63-4FC2-920D-7E8681470600}"/>
              </a:ext>
            </a:extLst>
          </p:cNvPr>
          <p:cNvSpPr txBox="1"/>
          <p:nvPr/>
        </p:nvSpPr>
        <p:spPr>
          <a:xfrm>
            <a:off x="1829247" y="2375801"/>
            <a:ext cx="6527574" cy="190308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Apropos Katarakt: 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mit einem erhöhten Risiko für intraoperative Komplikationen während einer Kataraktoperation verbunden</a:t>
            </a:r>
            <a:r>
              <a:rPr lang="en-US" sz="1200" dirty="0">
                <a:solidFill>
                  <a:srgbClr val="0000FF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Ja, das ist der Fall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Was ist es an Augen </a:t>
            </a:r>
            <a:r>
              <a:rPr lang="en-US" sz="1200" i="1" dirty="0" err="1">
                <a:solidFill>
                  <a:schemeClr val="accent5">
                    <a:lumMod val="7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5">
                    <a:lumMod val="7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, das sie für Komplikationen prädisponiert? (Hinweis: Es handelt sich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</a:rPr>
              <a:t>nicht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 um ein Hornhautproblem)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Diese Augen können eine „mangelhafte Zonulaintegrität“ aufweisen, mit allen damit verbundenen intraoperativen Problemen. (Übrigens stammt das Zitat aus dem BCSC-Buch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über die Hornhaut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in dem diese Tatsache als „Highlight“ bezeichnet wird. Der Punkt ist: Betrachten Sie es als auswendig lernenswert.)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0A0D97F-855F-0B06-5915-FACE5A5A5865}"/>
              </a:ext>
            </a:extLst>
          </p:cNvPr>
          <p:cNvSpPr/>
          <p:nvPr/>
        </p:nvSpPr>
        <p:spPr>
          <a:xfrm>
            <a:off x="3809094" y="4209530"/>
            <a:ext cx="1189383" cy="4863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47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Augenfehlbildungen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</a:t>
            </a:r>
            <a:r>
              <a:rPr lang="en-US" sz="1200" b="1" dirty="0">
                <a:solidFill>
                  <a:srgbClr val="0000FF"/>
                </a:solidFill>
              </a:rPr>
              <a:t> Katarakt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89E0F2-5B63-4FC2-920D-7E8681470600}"/>
              </a:ext>
            </a:extLst>
          </p:cNvPr>
          <p:cNvSpPr txBox="1"/>
          <p:nvPr/>
        </p:nvSpPr>
        <p:spPr>
          <a:xfrm>
            <a:off x="1829247" y="2375801"/>
            <a:ext cx="6527574" cy="190308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Apropos Katarakt: 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mit einem erhöhten Risiko für intraoperative Komplikationen während einer Kataraktoperation verbunden</a:t>
            </a:r>
            <a:r>
              <a:rPr lang="en-US" sz="1200" dirty="0">
                <a:solidFill>
                  <a:srgbClr val="0000FF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Ja, das ist der Fall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es an Augen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das sie für Komplikationen prädisponiert? (Hinweis: Es handelt sich </a:t>
            </a:r>
            <a:r>
              <a:rPr lang="en-US" sz="1200" b="1" dirty="0">
                <a:solidFill>
                  <a:srgbClr val="0000FF"/>
                </a:solidFill>
              </a:rPr>
              <a:t>nicht</a:t>
            </a:r>
            <a:r>
              <a:rPr lang="en-US" sz="1200" i="1" dirty="0">
                <a:solidFill>
                  <a:srgbClr val="0000FF"/>
                </a:solidFill>
              </a:rPr>
              <a:t> um ein Hornhautproblem)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Diese Augen können eine „mangelhafte Zonulaintegrität“ aufweisen, mit all den damit verbundenen intraoperativen Problemen. (Übrigens stammt das Zitat aus dem BCSC-Buch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über die Hornhaut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in dem diese Tatsache als „Highlight“ bezeichnet wird. Der Punkt ist: Betrachten Sie es als auswendig lernenswert.)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401B6D4-3DFA-39FD-861A-823F85C36BAF}"/>
              </a:ext>
            </a:extLst>
          </p:cNvPr>
          <p:cNvSpPr/>
          <p:nvPr/>
        </p:nvSpPr>
        <p:spPr>
          <a:xfrm>
            <a:off x="3733684" y="4219519"/>
            <a:ext cx="1189383" cy="4863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45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</a:t>
            </a:r>
            <a:r>
              <a:rPr lang="en-US" sz="1200" b="1" dirty="0">
                <a:solidFill>
                  <a:srgbClr val="0000FF"/>
                </a:solidFill>
              </a:rPr>
              <a:t> Katarakt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89E0F2-5B63-4FC2-920D-7E8681470600}"/>
              </a:ext>
            </a:extLst>
          </p:cNvPr>
          <p:cNvSpPr txBox="1"/>
          <p:nvPr/>
        </p:nvSpPr>
        <p:spPr>
          <a:xfrm>
            <a:off x="1829247" y="2375801"/>
            <a:ext cx="6527574" cy="190308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Apropos Katarakt: 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mit einem erhöhten Risiko für intraoperative Komplikationen während einer Kataraktoperation verbunden</a:t>
            </a:r>
            <a:r>
              <a:rPr lang="en-US" sz="1200" dirty="0">
                <a:solidFill>
                  <a:srgbClr val="0000FF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Ja, das ist der Fall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es an Augen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das sie für Komplikationen prädisponiert? (Hinweis: Es handelt sich </a:t>
            </a:r>
            <a:r>
              <a:rPr lang="en-US" sz="1200" b="1" dirty="0">
                <a:solidFill>
                  <a:srgbClr val="0000FF"/>
                </a:solidFill>
              </a:rPr>
              <a:t>nicht</a:t>
            </a:r>
            <a:r>
              <a:rPr lang="en-US" sz="1200" i="1" dirty="0">
                <a:solidFill>
                  <a:srgbClr val="0000FF"/>
                </a:solidFill>
              </a:rPr>
              <a:t> um ein Hornhautproblem)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Diese Augen können eine „mangelhafte Zonulaintegrität“ aufweisen, mit all den damit verbundenen intraoperativen Problemen.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(Übrigens stammt das Zitat aus dem BCSC-Buch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über die Hornhaut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in dem diese Tatsache als „Highlight“ bezeichnet wird. Der Punkt ist: Betrachten Sie es als auswendig lernenswert.)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451C65A-86AF-FC13-8CDD-3D05181425A0}"/>
              </a:ext>
            </a:extLst>
          </p:cNvPr>
          <p:cNvSpPr/>
          <p:nvPr/>
        </p:nvSpPr>
        <p:spPr>
          <a:xfrm>
            <a:off x="3788924" y="4200531"/>
            <a:ext cx="1189383" cy="4863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0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</a:t>
            </a:r>
            <a:r>
              <a:rPr lang="en-US" sz="1200" b="1" dirty="0">
                <a:solidFill>
                  <a:srgbClr val="0000FF"/>
                </a:solidFill>
              </a:rPr>
              <a:t> Katarakt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89E0F2-5B63-4FC2-920D-7E8681470600}"/>
              </a:ext>
            </a:extLst>
          </p:cNvPr>
          <p:cNvSpPr txBox="1"/>
          <p:nvPr/>
        </p:nvSpPr>
        <p:spPr>
          <a:xfrm>
            <a:off x="1829247" y="2375801"/>
            <a:ext cx="6527574" cy="190308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Apropos Katarakt: 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mit einem erhöhten Risiko für intraoperative Komplikationen während einer Kataraktoperation verbunden</a:t>
            </a:r>
            <a:r>
              <a:rPr lang="en-US" sz="1200" dirty="0">
                <a:solidFill>
                  <a:srgbClr val="0000FF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Ja, das ist der Fall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es an Augen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das sie für Komplikationen prädisponiert? (Hinweis: Es handelt sich </a:t>
            </a:r>
            <a:r>
              <a:rPr lang="en-US" sz="1200" b="1" dirty="0">
                <a:solidFill>
                  <a:srgbClr val="0000FF"/>
                </a:solidFill>
              </a:rPr>
              <a:t>nicht</a:t>
            </a:r>
            <a:r>
              <a:rPr lang="en-US" sz="1200" i="1" dirty="0">
                <a:solidFill>
                  <a:srgbClr val="0000FF"/>
                </a:solidFill>
              </a:rPr>
              <a:t> um ein Hornhautproblem)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Diese Augen können eine „mangelhafte Zonulaintegrität“ aufweisen, mit allen damit verbundenen intraoperativen Problemen. </a:t>
            </a:r>
            <a:r>
              <a:rPr lang="en-US" sz="1200" dirty="0"/>
              <a:t>(Anmerkung: Das BCSC-Buch </a:t>
            </a:r>
            <a:r>
              <a:rPr lang="en-US" sz="1200" i="1" dirty="0"/>
              <a:t>über die Hornhaut </a:t>
            </a:r>
            <a:r>
              <a:rPr lang="en-US" sz="1200" dirty="0"/>
              <a:t>hat diese Tatsache bezüglich der </a:t>
            </a:r>
            <a:r>
              <a:rPr lang="en-US" sz="1200" dirty="0" err="1"/>
              <a:t>megalokornea</a:t>
            </a:r>
            <a:r>
              <a:rPr lang="en-US" sz="1200" dirty="0"/>
              <a:t> als „Highlight“ eines Kapitels hervorgehoben. Der Punkt ist, dass es sich wahrscheinlich lohnt, sich dies zu merken.)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1295237-AEE5-9E79-E325-16900E32CB6C}"/>
              </a:ext>
            </a:extLst>
          </p:cNvPr>
          <p:cNvSpPr/>
          <p:nvPr/>
        </p:nvSpPr>
        <p:spPr>
          <a:xfrm>
            <a:off x="3733684" y="4197255"/>
            <a:ext cx="1189383" cy="4863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871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29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 Katarakt , </a:t>
            </a:r>
            <a:r>
              <a:rPr lang="en-US" sz="1200" b="1" dirty="0">
                <a:solidFill>
                  <a:srgbClr val="0000FF"/>
                </a:solidFill>
              </a:rPr>
              <a:t> </a:t>
            </a:r>
            <a:r>
              <a:rPr lang="en-US" sz="1200" b="1" dirty="0" err="1">
                <a:solidFill>
                  <a:srgbClr val="0000FF"/>
                </a:solidFill>
              </a:rPr>
              <a:t>Ektopia</a:t>
            </a:r>
            <a:r>
              <a:rPr lang="en-US" sz="1200" b="1" dirty="0">
                <a:solidFill>
                  <a:srgbClr val="0000FF"/>
                </a:solidFill>
              </a:rPr>
              <a:t> </a:t>
            </a:r>
            <a:r>
              <a:rPr lang="en-US" sz="1200" b="1" dirty="0" err="1">
                <a:solidFill>
                  <a:srgbClr val="0000FF"/>
                </a:solidFill>
              </a:rPr>
              <a:t>lentis</a:t>
            </a:r>
            <a:endParaRPr lang="en-US" sz="1600" b="1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89E0F2-5B63-4FC2-920D-7E8681470600}"/>
              </a:ext>
            </a:extLst>
          </p:cNvPr>
          <p:cNvSpPr txBox="1"/>
          <p:nvPr/>
        </p:nvSpPr>
        <p:spPr>
          <a:xfrm>
            <a:off x="3394180" y="3953130"/>
            <a:ext cx="4820550" cy="523220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dirty="0" err="1">
                <a:solidFill>
                  <a:srgbClr val="0000FF"/>
                </a:solidFill>
              </a:rPr>
              <a:t>eine</a:t>
            </a:r>
            <a:r>
              <a:rPr lang="en-US" sz="1200" dirty="0">
                <a:solidFill>
                  <a:srgbClr val="0000FF"/>
                </a:solidFill>
              </a:rPr>
              <a:t> Linsenektopie?</a:t>
            </a:r>
            <a:endParaRPr lang="en-US" sz="1400" dirty="0">
              <a:solidFill>
                <a:srgbClr val="FFC000"/>
              </a:solidFill>
            </a:endParaRPr>
          </a:p>
          <a:p>
            <a:r>
              <a:rPr lang="en-US" sz="1200" dirty="0">
                <a:solidFill>
                  <a:srgbClr val="FFC000"/>
                </a:solidFill>
              </a:rPr>
              <a:t>Verlagerung der Linse aus ihrer normalen anatomischen Position</a:t>
            </a:r>
          </a:p>
        </p:txBody>
      </p:sp>
    </p:spTree>
    <p:extLst>
      <p:ext uri="{BB962C8B-B14F-4D97-AF65-F5344CB8AC3E}">
        <p14:creationId xmlns:p14="http://schemas.microsoft.com/office/powerpoint/2010/main" val="1520344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2104535" y="3550622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762000" y="4084022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3124200" y="3017222"/>
            <a:ext cx="325731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?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15170159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 Katarakt , </a:t>
            </a:r>
            <a:r>
              <a:rPr lang="en-US" sz="1200" b="1" dirty="0">
                <a:solidFill>
                  <a:srgbClr val="0000FF"/>
                </a:solidFill>
              </a:rPr>
              <a:t> </a:t>
            </a:r>
            <a:r>
              <a:rPr lang="en-US" sz="1200" b="1" dirty="0" err="1">
                <a:solidFill>
                  <a:srgbClr val="0000FF"/>
                </a:solidFill>
              </a:rPr>
              <a:t>Ektopia</a:t>
            </a:r>
            <a:r>
              <a:rPr lang="en-US" sz="1200" b="1" dirty="0">
                <a:solidFill>
                  <a:srgbClr val="0000FF"/>
                </a:solidFill>
              </a:rPr>
              <a:t> </a:t>
            </a:r>
            <a:r>
              <a:rPr lang="en-US" sz="1200" b="1" dirty="0" err="1">
                <a:solidFill>
                  <a:srgbClr val="0000FF"/>
                </a:solidFill>
              </a:rPr>
              <a:t>lentis</a:t>
            </a:r>
            <a:endParaRPr lang="en-US" sz="1600" b="1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89E0F2-5B63-4FC2-920D-7E8681470600}"/>
              </a:ext>
            </a:extLst>
          </p:cNvPr>
          <p:cNvSpPr txBox="1"/>
          <p:nvPr/>
        </p:nvSpPr>
        <p:spPr>
          <a:xfrm>
            <a:off x="3394180" y="3953130"/>
            <a:ext cx="4820550" cy="523220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 </a:t>
            </a:r>
            <a:r>
              <a:rPr lang="en-US" sz="1200" dirty="0" err="1">
                <a:solidFill>
                  <a:srgbClr val="0000FF"/>
                </a:solidFill>
              </a:rPr>
              <a:t>eine</a:t>
            </a:r>
            <a:r>
              <a:rPr lang="en-US" sz="1200" dirty="0">
                <a:solidFill>
                  <a:srgbClr val="0000FF"/>
                </a:solidFill>
              </a:rPr>
              <a:t> Linsenektopie?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Verlagerung der Linse aus ihrer normalen anatomischen Position</a:t>
            </a:r>
          </a:p>
        </p:txBody>
      </p:sp>
    </p:spTree>
    <p:extLst>
      <p:ext uri="{BB962C8B-B14F-4D97-AF65-F5344CB8AC3E}">
        <p14:creationId xmlns:p14="http://schemas.microsoft.com/office/powerpoint/2010/main" val="678863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153A61-B0D5-4268-970F-8F4DB2F8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1718324F-37EE-4D2A-9175-06FE56205F42}" type="slidenum">
              <a:rPr lang="en-US" altLang="en-US" smtClean="0"/>
              <a:t>31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387204-4815-4466-A930-1426DA8A149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4919B-D96D-485D-813D-17817CE77B13}"/>
              </a:ext>
            </a:extLst>
          </p:cNvPr>
          <p:cNvSpPr txBox="1"/>
          <p:nvPr/>
        </p:nvSpPr>
        <p:spPr>
          <a:xfrm>
            <a:off x="3793587" y="5943600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Linsen</a:t>
            </a:r>
            <a:r>
              <a:rPr lang="en-US" sz="1200" dirty="0"/>
              <a:t>ektopie</a:t>
            </a:r>
            <a:endParaRPr lang="en-US" dirty="0"/>
          </a:p>
        </p:txBody>
      </p:sp>
      <p:pic>
        <p:nvPicPr>
          <p:cNvPr id="2050" name="Picture 2" descr="ectopia lentis - marfan syndrome">
            <a:extLst>
              <a:ext uri="{FF2B5EF4-FFF2-40B4-BE49-F238E27FC236}">
                <a16:creationId xmlns:a16="http://schemas.microsoft.com/office/drawing/2014/main" id="{D1B84D46-DCB7-4300-9F95-1408A2B51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5" y="1676400"/>
            <a:ext cx="4226325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anging by threads: ectopia lentis - The Lancet">
            <a:extLst>
              <a:ext uri="{FF2B5EF4-FFF2-40B4-BE49-F238E27FC236}">
                <a16:creationId xmlns:a16="http://schemas.microsoft.com/office/drawing/2014/main" id="{A88EF7FC-4CA7-4B52-8903-85228AC3B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166" y="1676400"/>
            <a:ext cx="3891834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972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anderen Augenfehlbildungen ist sie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--Linsenanomalien: Presenile  Katarakt ,  </a:t>
            </a:r>
            <a:r>
              <a:rPr lang="en-US" sz="1200" dirty="0" err="1">
                <a:solidFill>
                  <a:srgbClr val="0000FF"/>
                </a:solidFill>
              </a:rPr>
              <a:t>Ektopia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lentis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Es kann mit systemischen Erkrankungen assoziiert sein. Welche?</a:t>
            </a:r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22690876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rgbClr val="D6AD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</a:t>
            </a:r>
            <a:r>
              <a:rPr lang="en-US" sz="1200" b="1" i="1" dirty="0">
                <a:solidFill>
                  <a:srgbClr val="0000FF"/>
                </a:solidFill>
              </a:rPr>
              <a:t>anderen Augenanomalien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 Katarakt ,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CAB475-DD12-C68F-E72F-484E8292C5D6}"/>
              </a:ext>
            </a:extLst>
          </p:cNvPr>
          <p:cNvSpPr txBox="1"/>
          <p:nvPr/>
        </p:nvSpPr>
        <p:spPr>
          <a:xfrm>
            <a:off x="2314490" y="4601241"/>
            <a:ext cx="4338316" cy="7643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weitere, potenziell zur Erblindung führende Augenanomalie ist eine spät auftretende Assoziation mit </a:t>
            </a:r>
            <a:r>
              <a:rPr lang="en-US" sz="1200" i="1" dirty="0" err="1"/>
              <a:t>primärer</a:t>
            </a:r>
            <a:r>
              <a:rPr lang="en-US" sz="1200" i="1" dirty="0"/>
              <a:t> </a:t>
            </a:r>
            <a:r>
              <a:rPr lang="en-US" sz="1200" i="1" dirty="0" err="1"/>
              <a:t>megalokornea</a:t>
            </a:r>
            <a:r>
              <a:rPr lang="en-US" sz="1200" i="1" dirty="0"/>
              <a:t> – was ist das?</a:t>
            </a:r>
          </a:p>
          <a:p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Glaukom</a:t>
            </a:r>
          </a:p>
        </p:txBody>
      </p:sp>
    </p:spTree>
    <p:extLst>
      <p:ext uri="{BB962C8B-B14F-4D97-AF65-F5344CB8AC3E}">
        <p14:creationId xmlns:p14="http://schemas.microsoft.com/office/powerpoint/2010/main" val="36945058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rgbClr val="D6AD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</a:t>
            </a:r>
            <a:r>
              <a:rPr lang="en-US" sz="1200" b="1" i="1" dirty="0">
                <a:solidFill>
                  <a:srgbClr val="0000FF"/>
                </a:solidFill>
              </a:rPr>
              <a:t>anderen Augenanomalien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Presenile  Katarakt , 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CAB475-DD12-C68F-E72F-484E8292C5D6}"/>
              </a:ext>
            </a:extLst>
          </p:cNvPr>
          <p:cNvSpPr txBox="1"/>
          <p:nvPr/>
        </p:nvSpPr>
        <p:spPr>
          <a:xfrm>
            <a:off x="2314490" y="4601241"/>
            <a:ext cx="4338316" cy="7643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weitere, potenziell zur Erblindung führende Augenanomalie ist eine spät auftretende Assoziation mit </a:t>
            </a:r>
            <a:r>
              <a:rPr lang="en-US" sz="1200" i="1" dirty="0" err="1"/>
              <a:t>primärer</a:t>
            </a:r>
            <a:r>
              <a:rPr lang="en-US" sz="1200" i="1" dirty="0"/>
              <a:t> </a:t>
            </a:r>
            <a:r>
              <a:rPr lang="en-US" sz="1200" i="1" dirty="0" err="1"/>
              <a:t>megalokornea</a:t>
            </a:r>
            <a:r>
              <a:rPr lang="en-US" sz="1200" i="1" dirty="0"/>
              <a:t> – was ist das?</a:t>
            </a:r>
          </a:p>
          <a:p>
            <a:r>
              <a:rPr lang="en-US" sz="1200" dirty="0"/>
              <a:t>Glaukom</a:t>
            </a:r>
          </a:p>
        </p:txBody>
      </p:sp>
    </p:spTree>
    <p:extLst>
      <p:ext uri="{BB962C8B-B14F-4D97-AF65-F5344CB8AC3E}">
        <p14:creationId xmlns:p14="http://schemas.microsoft.com/office/powerpoint/2010/main" val="2324748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--Linsenanomalien: Presenile  Katarakt ,  </a:t>
            </a:r>
            <a:r>
              <a:rPr lang="en-US" sz="1200" dirty="0" err="1">
                <a:solidFill>
                  <a:srgbClr val="0000FF"/>
                </a:solidFill>
              </a:rPr>
              <a:t>Ektopia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lentis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--Marfan</a:t>
            </a:r>
            <a:r>
              <a:rPr lang="en-US" sz="1200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--Alport-Syndrom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9F50DE-6366-4AE8-BD81-E51240300590}"/>
              </a:ext>
            </a:extLst>
          </p:cNvPr>
          <p:cNvSpPr/>
          <p:nvPr/>
        </p:nvSpPr>
        <p:spPr>
          <a:xfrm>
            <a:off x="1983983" y="5331996"/>
            <a:ext cx="530617" cy="602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0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--Linsenanomalien: Presenile  Katarakt ,  </a:t>
            </a:r>
            <a:r>
              <a:rPr lang="en-US" sz="1200" dirty="0" err="1">
                <a:solidFill>
                  <a:srgbClr val="0000FF"/>
                </a:solidFill>
              </a:rPr>
              <a:t>Ektopia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lentis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--Iris-Anomalien: Miosis, Transillumination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--Marfan</a:t>
            </a:r>
            <a:r>
              <a:rPr lang="en-US" sz="1200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2368685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rgbClr val="0000FF"/>
                </a:solidFill>
              </a:rPr>
              <a:t>Marfan-Syndrom</a:t>
            </a:r>
            <a:r>
              <a:rPr lang="en-US" sz="1200" i="1" dirty="0">
                <a:solidFill>
                  <a:srgbClr val="0000FF"/>
                </a:solidFill>
              </a:rPr>
              <a:t> abnormal ist?</a:t>
            </a:r>
          </a:p>
          <a:p>
            <a:r>
              <a:rPr lang="en-US" sz="1200" dirty="0">
                <a:solidFill>
                  <a:srgbClr val="92D050"/>
                </a:solidFill>
              </a:rPr>
              <a:t>Fibrillin</a:t>
            </a:r>
          </a:p>
          <a:p>
            <a:endParaRPr lang="en-US" sz="1600" dirty="0">
              <a:solidFill>
                <a:srgbClr val="92D050"/>
              </a:solidFill>
            </a:endParaRPr>
          </a:p>
          <a:p>
            <a:r>
              <a:rPr lang="en-US" sz="1200" i="1" dirty="0">
                <a:solidFill>
                  <a:srgbClr val="92D050"/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rgbClr val="92D050"/>
                </a:solidFill>
              </a:rPr>
              <a:t>Marfan-Syndrom</a:t>
            </a:r>
            <a:r>
              <a:rPr lang="en-US" sz="1200" i="1" dirty="0">
                <a:solidFill>
                  <a:srgbClr val="92D050"/>
                </a:solidFill>
              </a:rPr>
              <a:t> Anomalien auf?</a:t>
            </a:r>
          </a:p>
          <a:p>
            <a:r>
              <a:rPr lang="en-US" sz="1200" dirty="0">
                <a:solidFill>
                  <a:srgbClr val="92D050"/>
                </a:solidFill>
              </a:rPr>
              <a:t>--Das Auge (na klar)</a:t>
            </a:r>
          </a:p>
          <a:p>
            <a:r>
              <a:rPr lang="en-US" sz="1200" dirty="0">
                <a:solidFill>
                  <a:srgbClr val="92D050"/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rgbClr val="92D050"/>
                </a:solidFill>
              </a:rPr>
              <a:t>--Der Bewegungsapparat</a:t>
            </a:r>
          </a:p>
        </p:txBody>
      </p:sp>
    </p:spTree>
    <p:extLst>
      <p:ext uri="{BB962C8B-B14F-4D97-AF65-F5344CB8AC3E}">
        <p14:creationId xmlns:p14="http://schemas.microsoft.com/office/powerpoint/2010/main" val="3268428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rgbClr val="0000FF"/>
                </a:solidFill>
              </a:rPr>
              <a:t>Marfan-Syndrom</a:t>
            </a:r>
            <a:r>
              <a:rPr lang="en-US" sz="1200" i="1" dirty="0">
                <a:solidFill>
                  <a:srgbClr val="0000FF"/>
                </a:solidFill>
              </a:rPr>
              <a:t> abnormal ist?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Fibrillin</a:t>
            </a:r>
            <a:endParaRPr lang="en-US" sz="1600" dirty="0">
              <a:solidFill>
                <a:srgbClr val="92D050"/>
              </a:solidFill>
            </a:endParaRPr>
          </a:p>
          <a:p>
            <a:endParaRPr lang="en-US" sz="1600" dirty="0">
              <a:solidFill>
                <a:srgbClr val="92D050"/>
              </a:solidFill>
            </a:endParaRPr>
          </a:p>
          <a:p>
            <a:r>
              <a:rPr lang="en-US" sz="1200" i="1" dirty="0">
                <a:solidFill>
                  <a:srgbClr val="92D050"/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rgbClr val="92D050"/>
                </a:solidFill>
              </a:rPr>
              <a:t>Marfan-Syndrom</a:t>
            </a:r>
            <a:r>
              <a:rPr lang="en-US" sz="1200" i="1" dirty="0">
                <a:solidFill>
                  <a:srgbClr val="92D050"/>
                </a:solidFill>
              </a:rPr>
              <a:t> Anomalien auf?</a:t>
            </a:r>
          </a:p>
          <a:p>
            <a:r>
              <a:rPr lang="en-US" sz="1200" dirty="0">
                <a:solidFill>
                  <a:srgbClr val="92D050"/>
                </a:solidFill>
              </a:rPr>
              <a:t>--Das Auge (na klar)</a:t>
            </a:r>
          </a:p>
          <a:p>
            <a:r>
              <a:rPr lang="en-US" sz="1200" dirty="0">
                <a:solidFill>
                  <a:srgbClr val="92D050"/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rgbClr val="92D050"/>
                </a:solidFill>
              </a:rPr>
              <a:t>--Der Bewegungsapparat</a:t>
            </a:r>
          </a:p>
        </p:txBody>
      </p:sp>
    </p:spTree>
    <p:extLst>
      <p:ext uri="{BB962C8B-B14F-4D97-AF65-F5344CB8AC3E}">
        <p14:creationId xmlns:p14="http://schemas.microsoft.com/office/powerpoint/2010/main" val="38855422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39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rgbClr val="0000FF"/>
                </a:solidFill>
              </a:rPr>
              <a:t>Marfan-Syndrom</a:t>
            </a:r>
            <a:r>
              <a:rPr lang="en-US" sz="1200" i="1" dirty="0">
                <a:solidFill>
                  <a:srgbClr val="0000FF"/>
                </a:solidFill>
              </a:rPr>
              <a:t> abnormal ist?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Fibrillin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rgbClr val="0000FF"/>
                </a:solidFill>
              </a:rPr>
              <a:t>Marfan-Syndrom</a:t>
            </a:r>
            <a:r>
              <a:rPr lang="en-US" sz="1200" i="1" dirty="0">
                <a:solidFill>
                  <a:srgbClr val="0000FF"/>
                </a:solidFill>
              </a:rPr>
              <a:t> Anomalien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--Das Auge (na klar)</a:t>
            </a:r>
          </a:p>
          <a:p>
            <a:r>
              <a:rPr lang="en-US" sz="1200" dirty="0">
                <a:solidFill>
                  <a:srgbClr val="92D050"/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rgbClr val="92D050"/>
                </a:solidFill>
              </a:rPr>
              <a:t>--Der Bewegungsapparat</a:t>
            </a:r>
          </a:p>
        </p:txBody>
      </p:sp>
    </p:spTree>
    <p:extLst>
      <p:ext uri="{BB962C8B-B14F-4D97-AF65-F5344CB8AC3E}">
        <p14:creationId xmlns:p14="http://schemas.microsoft.com/office/powerpoint/2010/main" val="195294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dirty="0"/>
              <a:t>Hornhaut</a:t>
            </a:r>
            <a:r>
              <a:rPr lang="en-US" sz="1200" i="1" dirty="0">
                <a:solidFill>
                  <a:srgbClr val="0000FF"/>
                </a:solidFill>
              </a:rPr>
              <a:t>trans</a:t>
            </a:r>
            <a:r>
              <a:rPr lang="en-US" sz="1200" dirty="0"/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</p:spTree>
    <p:extLst>
      <p:ext uri="{BB962C8B-B14F-4D97-AF65-F5344CB8AC3E}">
        <p14:creationId xmlns:p14="http://schemas.microsoft.com/office/powerpoint/2010/main" val="27814322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rgbClr val="0000FF"/>
                </a:solidFill>
              </a:rPr>
              <a:t>Marfan-Syndrom</a:t>
            </a:r>
            <a:r>
              <a:rPr lang="en-US" sz="1200" i="1" dirty="0">
                <a:solidFill>
                  <a:srgbClr val="0000FF"/>
                </a:solidFill>
              </a:rPr>
              <a:t> abnormal ist?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Fibrillin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rgbClr val="0000FF"/>
                </a:solidFill>
              </a:rPr>
              <a:t>Marfan-Syndrom</a:t>
            </a:r>
            <a:r>
              <a:rPr lang="en-US" sz="1200" i="1" dirty="0">
                <a:solidFill>
                  <a:srgbClr val="0000FF"/>
                </a:solidFill>
              </a:rPr>
              <a:t> Anomalien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--Das Auge (na klar)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--Der Bewegungsapparat</a:t>
            </a:r>
          </a:p>
        </p:txBody>
      </p:sp>
    </p:spTree>
    <p:extLst>
      <p:ext uri="{BB962C8B-B14F-4D97-AF65-F5344CB8AC3E}">
        <p14:creationId xmlns:p14="http://schemas.microsoft.com/office/powerpoint/2010/main" val="5299900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Marfan</a:t>
            </a:r>
            <a:r>
              <a:rPr lang="en-US" altLang="en-US" sz="1200" i="1" dirty="0">
                <a:solidFill>
                  <a:srgbClr val="0000FF"/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Linsenektopie</a:t>
            </a:r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31418" y="4754168"/>
            <a:ext cx="982500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0307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Marfan</a:t>
            </a:r>
            <a:r>
              <a:rPr lang="en-US" altLang="en-US" sz="1200" i="1" dirty="0">
                <a:solidFill>
                  <a:srgbClr val="0000FF"/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Mindestens 80 %</a:t>
            </a:r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Linsenektopie</a:t>
            </a:r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05685" y="4777941"/>
            <a:ext cx="982500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428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Marfan</a:t>
            </a:r>
            <a:r>
              <a:rPr lang="en-US" altLang="en-US" sz="1200" i="1" dirty="0">
                <a:solidFill>
                  <a:srgbClr val="0000FF"/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Ist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altLang="en-US" sz="1200" i="1" dirty="0">
                <a:solidFill>
                  <a:srgbClr val="0000FF"/>
                </a:solidFill>
              </a:rPr>
              <a:t> eine häufige Augenmanifestation?</a:t>
            </a:r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Linsenektopie</a:t>
            </a:r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1982501" y="4820136"/>
            <a:ext cx="982500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24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Marfan</a:t>
            </a:r>
            <a:r>
              <a:rPr lang="en-US" altLang="en-US" sz="1200" i="1" dirty="0">
                <a:solidFill>
                  <a:srgbClr val="0000FF"/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Ist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altLang="en-US" sz="1200" i="1" dirty="0">
                <a:solidFill>
                  <a:srgbClr val="0000FF"/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Nein</a:t>
            </a:r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Linsenektopie</a:t>
            </a:r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1982501" y="4754416"/>
            <a:ext cx="982500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879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Marfan</a:t>
            </a:r>
            <a:r>
              <a:rPr lang="en-US" altLang="en-US" sz="1200" i="1" dirty="0">
                <a:solidFill>
                  <a:srgbClr val="0000FF"/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Ist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altLang="en-US" sz="1200" i="1" dirty="0">
                <a:solidFill>
                  <a:srgbClr val="0000FF"/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rgbClr val="0000FF"/>
                </a:solidFill>
              </a:rPr>
              <a:t>treten</a:t>
            </a:r>
            <a:r>
              <a:rPr lang="en-US" altLang="en-US" sz="1200" i="1" dirty="0">
                <a:solidFill>
                  <a:srgbClr val="0000FF"/>
                </a:solidFill>
              </a:rPr>
              <a:t> dann häufig </a:t>
            </a:r>
            <a:r>
              <a:rPr lang="en-US" altLang="en-US" sz="1200" b="1" dirty="0">
                <a:solidFill>
                  <a:srgbClr val="0000FF"/>
                </a:solidFill>
              </a:rPr>
              <a:t>auf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Linsenektopie</a:t>
            </a:r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46646" y="4807828"/>
            <a:ext cx="982500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8903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Marfan</a:t>
            </a:r>
            <a:r>
              <a:rPr lang="en-US" altLang="en-US" sz="1200" i="1" dirty="0">
                <a:solidFill>
                  <a:srgbClr val="0000FF"/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Ist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altLang="en-US" sz="1200" i="1" dirty="0">
                <a:solidFill>
                  <a:srgbClr val="0000FF"/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rgbClr val="0000FF"/>
                </a:solidFill>
              </a:rPr>
              <a:t>treten</a:t>
            </a:r>
            <a:r>
              <a:rPr lang="en-US" altLang="en-US" sz="1200" i="1" dirty="0">
                <a:solidFill>
                  <a:srgbClr val="0000FF"/>
                </a:solidFill>
              </a:rPr>
              <a:t> dann häufig </a:t>
            </a:r>
            <a:r>
              <a:rPr lang="en-US" altLang="en-US" sz="1200" b="1" dirty="0">
                <a:solidFill>
                  <a:srgbClr val="0000FF"/>
                </a:solidFill>
              </a:rPr>
              <a:t>auf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Linsenektopie</a:t>
            </a:r>
            <a:endParaRPr lang="en-US" altLang="en-US" sz="1400" dirty="0">
              <a:solidFill>
                <a:srgbClr val="0000FF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1992669" y="4807828"/>
            <a:ext cx="982500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4837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Marfan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--Linsen</a:t>
            </a:r>
            <a:r>
              <a:rPr lang="en-US" altLang="en-US" sz="1200" b="1" dirty="0" err="1">
                <a:solidFill>
                  <a:srgbClr val="0000FF"/>
                </a:solidFill>
              </a:rPr>
              <a:t>ekt</a:t>
            </a:r>
            <a:r>
              <a:rPr lang="en-US" altLang="en-US" sz="1200" b="1" dirty="0">
                <a:solidFill>
                  <a:srgbClr val="0000FF"/>
                </a:solidFill>
              </a:rPr>
              <a:t>opie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14696" y="4792332"/>
            <a:ext cx="982500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75757E-613F-4706-987F-AFB6F67C2737}"/>
              </a:ext>
            </a:extLst>
          </p:cNvPr>
          <p:cNvSpPr txBox="1"/>
          <p:nvPr/>
        </p:nvSpPr>
        <p:spPr>
          <a:xfrm>
            <a:off x="4495800" y="5886201"/>
            <a:ext cx="3951885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In welche Richtung verschiebt sich die Linse bei </a:t>
            </a:r>
            <a:r>
              <a:rPr lang="en-US" sz="1200" i="1" dirty="0" err="1">
                <a:solidFill>
                  <a:srgbClr val="0000FF"/>
                </a:solidFill>
              </a:rPr>
              <a:t>Marfan-Syndrom</a:t>
            </a:r>
            <a:r>
              <a:rPr lang="en-US" sz="1200" i="1" dirty="0">
                <a:solidFill>
                  <a:srgbClr val="0000FF"/>
                </a:solidFill>
              </a:rPr>
              <a:t> tendenziell?</a:t>
            </a:r>
          </a:p>
          <a:p>
            <a:r>
              <a:rPr lang="en-US" sz="1200" b="1" dirty="0" err="1">
                <a:solidFill>
                  <a:srgbClr val="FFFF00"/>
                </a:solidFill>
              </a:rPr>
              <a:t>superotemporal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59196C-B7B7-4D10-BE43-8EE9087C54DE}"/>
              </a:ext>
            </a:extLst>
          </p:cNvPr>
          <p:cNvSpPr/>
          <p:nvPr/>
        </p:nvSpPr>
        <p:spPr>
          <a:xfrm>
            <a:off x="283064" y="1075886"/>
            <a:ext cx="8577871" cy="2581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8277E4B1-99BE-413D-B95C-3AF7FCBD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1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880F5FB0-1DA0-43A3-B81F-C2459F254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5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6A134DB4-498C-4428-9542-5F2FC027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569" y="1143000"/>
            <a:ext cx="1676400" cy="5334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C75E4251-C143-4961-9581-29AD406B7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369" y="2971800"/>
            <a:ext cx="1905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7587A112-3914-4E8D-9E84-2C714A227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69F1051E-DF7B-4ED9-8FB7-48C532C0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0A40E556-3E5D-47AF-83A5-EF2326259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21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" name="Oval 13">
            <a:extLst>
              <a:ext uri="{FF2B5EF4-FFF2-40B4-BE49-F238E27FC236}">
                <a16:creationId xmlns:a16="http://schemas.microsoft.com/office/drawing/2014/main" id="{9AB5C095-D8E0-4E3F-A49E-B1909A4FF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5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4" name="Oval 14">
            <a:extLst>
              <a:ext uri="{FF2B5EF4-FFF2-40B4-BE49-F238E27FC236}">
                <a16:creationId xmlns:a16="http://schemas.microsoft.com/office/drawing/2014/main" id="{5803D460-CFC9-423D-BE36-821468472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1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" name="Line 15">
            <a:extLst>
              <a:ext uri="{FF2B5EF4-FFF2-40B4-BE49-F238E27FC236}">
                <a16:creationId xmlns:a16="http://schemas.microsoft.com/office/drawing/2014/main" id="{4C0DB351-9AB4-4E28-92E3-86776BCA5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16">
            <a:extLst>
              <a:ext uri="{FF2B5EF4-FFF2-40B4-BE49-F238E27FC236}">
                <a16:creationId xmlns:a16="http://schemas.microsoft.com/office/drawing/2014/main" id="{D4B5C1A5-A18B-4764-812E-321B90B7E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Oval 17">
            <a:extLst>
              <a:ext uri="{FF2B5EF4-FFF2-40B4-BE49-F238E27FC236}">
                <a16:creationId xmlns:a16="http://schemas.microsoft.com/office/drawing/2014/main" id="{6ECE9FF8-320A-4A75-B133-5291CF8E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7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8" name="Oval 18">
            <a:extLst>
              <a:ext uri="{FF2B5EF4-FFF2-40B4-BE49-F238E27FC236}">
                <a16:creationId xmlns:a16="http://schemas.microsoft.com/office/drawing/2014/main" id="{C12E8430-A0A8-4571-8578-B6FFA6F07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1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" name="Oval 19">
            <a:extLst>
              <a:ext uri="{FF2B5EF4-FFF2-40B4-BE49-F238E27FC236}">
                <a16:creationId xmlns:a16="http://schemas.microsoft.com/office/drawing/2014/main" id="{D2EAE58A-85B8-425B-86DA-B7E600C93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7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CEF8B7E2-C405-43A2-AC49-B65B7882D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53" y="1152086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889DE429-240A-490A-8EA9-6B6DAF44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25" y="1143000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CC893DE-A7E6-4C9B-91CE-D885D00C260E}"/>
              </a:ext>
            </a:extLst>
          </p:cNvPr>
          <p:cNvSpPr/>
          <p:nvPr/>
        </p:nvSpPr>
        <p:spPr>
          <a:xfrm>
            <a:off x="2984549" y="5578424"/>
            <a:ext cx="1440809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23">
            <a:extLst>
              <a:ext uri="{FF2B5EF4-FFF2-40B4-BE49-F238E27FC236}">
                <a16:creationId xmlns:a16="http://schemas.microsoft.com/office/drawing/2014/main" id="{4404122F-9376-4083-BCEB-88C858C0E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5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59" name="Text Box 8">
            <a:extLst>
              <a:ext uri="{FF2B5EF4-FFF2-40B4-BE49-F238E27FC236}">
                <a16:creationId xmlns:a16="http://schemas.microsoft.com/office/drawing/2014/main" id="{CB82B57A-77CD-406B-B6BF-382DF01FC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844" y="1246257"/>
            <a:ext cx="1905000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0" name="Text Box 20">
            <a:extLst>
              <a:ext uri="{FF2B5EF4-FFF2-40B4-BE49-F238E27FC236}">
                <a16:creationId xmlns:a16="http://schemas.microsoft.com/office/drawing/2014/main" id="{3DA00940-C8D8-41A1-AE86-B541D53AA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9779" y="3027363"/>
            <a:ext cx="325730" cy="327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1" name="Text Box 21">
            <a:extLst>
              <a:ext uri="{FF2B5EF4-FFF2-40B4-BE49-F238E27FC236}">
                <a16:creationId xmlns:a16="http://schemas.microsoft.com/office/drawing/2014/main" id="{DEB8CEDB-EFFF-433B-8173-80A4FBE6C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4442" y="1230868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2" name="Text Box 21">
            <a:extLst>
              <a:ext uri="{FF2B5EF4-FFF2-40B4-BE49-F238E27FC236}">
                <a16:creationId xmlns:a16="http://schemas.microsoft.com/office/drawing/2014/main" id="{3BE573D6-724F-4C08-ACD4-FB7F37793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3818" y="1224242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3" name="Text Box 21">
            <a:extLst>
              <a:ext uri="{FF2B5EF4-FFF2-40B4-BE49-F238E27FC236}">
                <a16:creationId xmlns:a16="http://schemas.microsoft.com/office/drawing/2014/main" id="{83431F62-662B-4C56-BDFE-6A835592A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395" y="3103553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4" name="Text Box 21">
            <a:extLst>
              <a:ext uri="{FF2B5EF4-FFF2-40B4-BE49-F238E27FC236}">
                <a16:creationId xmlns:a16="http://schemas.microsoft.com/office/drawing/2014/main" id="{63932EFD-14E9-41B7-8D38-4108CD1F5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470" y="3096927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75807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Mit welchen?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--Marfan</a:t>
            </a:r>
            <a:r>
              <a:rPr lang="en-US" sz="1200" b="1" dirty="0">
                <a:solidFill>
                  <a:srgbClr val="0000FF"/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Marfan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--Linsen</a:t>
            </a:r>
            <a:r>
              <a:rPr lang="en-US" altLang="en-US" sz="1200" b="1" dirty="0" err="1">
                <a:solidFill>
                  <a:srgbClr val="0000FF"/>
                </a:solidFill>
              </a:rPr>
              <a:t>ekt</a:t>
            </a:r>
            <a:r>
              <a:rPr lang="en-US" altLang="en-US" sz="1200" b="1" dirty="0">
                <a:solidFill>
                  <a:srgbClr val="0000FF"/>
                </a:solidFill>
              </a:rPr>
              <a:t>opie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16370" y="4764984"/>
            <a:ext cx="982500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75757E-613F-4706-987F-AFB6F67C2737}"/>
              </a:ext>
            </a:extLst>
          </p:cNvPr>
          <p:cNvSpPr txBox="1"/>
          <p:nvPr/>
        </p:nvSpPr>
        <p:spPr>
          <a:xfrm>
            <a:off x="4495800" y="5886201"/>
            <a:ext cx="3951885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In welche Richtung verschiebt sich die Linse bei </a:t>
            </a:r>
            <a:r>
              <a:rPr lang="en-US" sz="1200" i="1" dirty="0" err="1">
                <a:solidFill>
                  <a:srgbClr val="0000FF"/>
                </a:solidFill>
              </a:rPr>
              <a:t>Marfan-Syndrom</a:t>
            </a:r>
            <a:r>
              <a:rPr lang="en-US" sz="1200" i="1" dirty="0">
                <a:solidFill>
                  <a:srgbClr val="0000FF"/>
                </a:solidFill>
              </a:rPr>
              <a:t> tendenziell?</a:t>
            </a:r>
          </a:p>
          <a:p>
            <a:r>
              <a:rPr lang="en-US" sz="1200" b="1" dirty="0" err="1">
                <a:solidFill>
                  <a:srgbClr val="0000FF"/>
                </a:solidFill>
              </a:rPr>
              <a:t>superotemporal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59196C-B7B7-4D10-BE43-8EE9087C54DE}"/>
              </a:ext>
            </a:extLst>
          </p:cNvPr>
          <p:cNvSpPr/>
          <p:nvPr/>
        </p:nvSpPr>
        <p:spPr>
          <a:xfrm>
            <a:off x="283064" y="1075886"/>
            <a:ext cx="8577871" cy="2581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8277E4B1-99BE-413D-B95C-3AF7FCBD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1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880F5FB0-1DA0-43A3-B81F-C2459F254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5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6A134DB4-498C-4428-9542-5F2FC027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569" y="1143000"/>
            <a:ext cx="1676400" cy="5334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C75E4251-C143-4961-9581-29AD406B7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369" y="2971800"/>
            <a:ext cx="1905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7587A112-3914-4E8D-9E84-2C714A227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69F1051E-DF7B-4ED9-8FB7-48C532C0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0A40E556-3E5D-47AF-83A5-EF2326259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21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" name="Oval 13">
            <a:extLst>
              <a:ext uri="{FF2B5EF4-FFF2-40B4-BE49-F238E27FC236}">
                <a16:creationId xmlns:a16="http://schemas.microsoft.com/office/drawing/2014/main" id="{9AB5C095-D8E0-4E3F-A49E-B1909A4FF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5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4" name="Oval 14">
            <a:extLst>
              <a:ext uri="{FF2B5EF4-FFF2-40B4-BE49-F238E27FC236}">
                <a16:creationId xmlns:a16="http://schemas.microsoft.com/office/drawing/2014/main" id="{5803D460-CFC9-423D-BE36-821468472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1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" name="Line 15">
            <a:extLst>
              <a:ext uri="{FF2B5EF4-FFF2-40B4-BE49-F238E27FC236}">
                <a16:creationId xmlns:a16="http://schemas.microsoft.com/office/drawing/2014/main" id="{4C0DB351-9AB4-4E28-92E3-86776BCA5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16">
            <a:extLst>
              <a:ext uri="{FF2B5EF4-FFF2-40B4-BE49-F238E27FC236}">
                <a16:creationId xmlns:a16="http://schemas.microsoft.com/office/drawing/2014/main" id="{D4B5C1A5-A18B-4764-812E-321B90B7E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Oval 17">
            <a:extLst>
              <a:ext uri="{FF2B5EF4-FFF2-40B4-BE49-F238E27FC236}">
                <a16:creationId xmlns:a16="http://schemas.microsoft.com/office/drawing/2014/main" id="{6ECE9FF8-320A-4A75-B133-5291CF8E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7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8" name="Oval 18">
            <a:extLst>
              <a:ext uri="{FF2B5EF4-FFF2-40B4-BE49-F238E27FC236}">
                <a16:creationId xmlns:a16="http://schemas.microsoft.com/office/drawing/2014/main" id="{C12E8430-A0A8-4571-8578-B6FFA6F07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1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" name="Oval 19">
            <a:extLst>
              <a:ext uri="{FF2B5EF4-FFF2-40B4-BE49-F238E27FC236}">
                <a16:creationId xmlns:a16="http://schemas.microsoft.com/office/drawing/2014/main" id="{D2EAE58A-85B8-425B-86DA-B7E600C93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7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CEF8B7E2-C405-43A2-AC49-B65B7882D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53" y="1152086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889DE429-240A-490A-8EA9-6B6DAF44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25" y="1143000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2" name="Text Box 21">
            <a:extLst>
              <a:ext uri="{FF2B5EF4-FFF2-40B4-BE49-F238E27FC236}">
                <a16:creationId xmlns:a16="http://schemas.microsoft.com/office/drawing/2014/main" id="{C0EEC425-AF31-4DC7-BA9D-1EC6D268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44" y="1225826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3" name="Text Box 21">
            <a:extLst>
              <a:ext uri="{FF2B5EF4-FFF2-40B4-BE49-F238E27FC236}">
                <a16:creationId xmlns:a16="http://schemas.microsoft.com/office/drawing/2014/main" id="{3EA4715E-EABE-426B-9C5F-CE693AAF9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7720" y="1219200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CC893DE-A7E6-4C9B-91CE-D885D00C260E}"/>
              </a:ext>
            </a:extLst>
          </p:cNvPr>
          <p:cNvSpPr/>
          <p:nvPr/>
        </p:nvSpPr>
        <p:spPr>
          <a:xfrm>
            <a:off x="3131190" y="5650090"/>
            <a:ext cx="1440809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343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49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Marfan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Linsenektopie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59196C-B7B7-4D10-BE43-8EE9087C54DE}"/>
              </a:ext>
            </a:extLst>
          </p:cNvPr>
          <p:cNvSpPr/>
          <p:nvPr/>
        </p:nvSpPr>
        <p:spPr>
          <a:xfrm>
            <a:off x="283064" y="1075886"/>
            <a:ext cx="8577871" cy="2581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55EB49-C4D9-471D-9883-3A732F4093E4}"/>
              </a:ext>
            </a:extLst>
          </p:cNvPr>
          <p:cNvSpPr txBox="1"/>
          <p:nvPr/>
        </p:nvSpPr>
        <p:spPr>
          <a:xfrm>
            <a:off x="441700" y="3786355"/>
            <a:ext cx="8230138" cy="830997"/>
          </a:xfrm>
          <a:prstGeom prst="rect">
            <a:avLst/>
          </a:prstGeom>
          <a:solidFill>
            <a:srgbClr val="6600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Welche Erkrankung geht mit einer Verschiebung </a:t>
            </a:r>
            <a:r>
              <a:rPr lang="en-US" sz="1200" b="1" dirty="0" err="1">
                <a:solidFill>
                  <a:schemeClr val="bg1"/>
                </a:solidFill>
              </a:rPr>
              <a:t>nach oben</a:t>
            </a:r>
            <a:r>
              <a:rPr lang="en-US" sz="1200" i="1" dirty="0">
                <a:solidFill>
                  <a:schemeClr val="bg1"/>
                </a:solidFill>
              </a:rPr>
              <a:t> einher? </a:t>
            </a:r>
            <a:r>
              <a:rPr lang="en-US" sz="1200" dirty="0">
                <a:solidFill>
                  <a:srgbClr val="660066"/>
                </a:solidFill>
              </a:rPr>
              <a:t>Ectopia </a:t>
            </a:r>
            <a:r>
              <a:rPr lang="en-US" sz="1200" dirty="0" err="1">
                <a:solidFill>
                  <a:srgbClr val="660066"/>
                </a:solidFill>
              </a:rPr>
              <a:t>lentis </a:t>
            </a:r>
            <a:r>
              <a:rPr lang="en-US" sz="1200" dirty="0">
                <a:solidFill>
                  <a:srgbClr val="660066"/>
                </a:solidFill>
              </a:rPr>
              <a:t>et pupillae</a:t>
            </a:r>
          </a:p>
          <a:p>
            <a:r>
              <a:rPr lang="en-US" sz="1200" i="1" dirty="0">
                <a:solidFill>
                  <a:srgbClr val="660066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rgbClr val="660066"/>
                </a:solidFill>
              </a:rPr>
              <a:t>nach unten und innen</a:t>
            </a:r>
            <a:r>
              <a:rPr lang="en-US" sz="1200" i="1" dirty="0">
                <a:solidFill>
                  <a:srgbClr val="660066"/>
                </a:solidFill>
              </a:rPr>
              <a:t> verbunden? </a:t>
            </a:r>
            <a:r>
              <a:rPr lang="en-US" sz="1200" dirty="0">
                <a:solidFill>
                  <a:srgbClr val="660066"/>
                </a:solidFill>
              </a:rPr>
              <a:t>Homocystinurie</a:t>
            </a:r>
          </a:p>
          <a:p>
            <a:r>
              <a:rPr lang="en-US" sz="1200" dirty="0">
                <a:solidFill>
                  <a:srgbClr val="660066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rgbClr val="660066"/>
                </a:solidFill>
              </a:rPr>
              <a:t>nach unten und außen</a:t>
            </a:r>
            <a:r>
              <a:rPr lang="en-US" sz="1200" dirty="0">
                <a:solidFill>
                  <a:srgbClr val="660066"/>
                </a:solidFill>
              </a:rPr>
              <a:t> verbunden? Mir ist keine bekannt</a:t>
            </a: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8277E4B1-99BE-413D-B95C-3AF7FCBD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1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880F5FB0-1DA0-43A3-B81F-C2459F254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5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6A134DB4-498C-4428-9542-5F2FC027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569" y="1143000"/>
            <a:ext cx="1676400" cy="5334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C75E4251-C143-4961-9581-29AD406B7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369" y="2971800"/>
            <a:ext cx="1905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7587A112-3914-4E8D-9E84-2C714A227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69F1051E-DF7B-4ED9-8FB7-48C532C0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0A40E556-3E5D-47AF-83A5-EF2326259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21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" name="Oval 13">
            <a:extLst>
              <a:ext uri="{FF2B5EF4-FFF2-40B4-BE49-F238E27FC236}">
                <a16:creationId xmlns:a16="http://schemas.microsoft.com/office/drawing/2014/main" id="{9AB5C095-D8E0-4E3F-A49E-B1909A4FF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5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4" name="Oval 14">
            <a:extLst>
              <a:ext uri="{FF2B5EF4-FFF2-40B4-BE49-F238E27FC236}">
                <a16:creationId xmlns:a16="http://schemas.microsoft.com/office/drawing/2014/main" id="{5803D460-CFC9-423D-BE36-821468472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1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" name="Line 15">
            <a:extLst>
              <a:ext uri="{FF2B5EF4-FFF2-40B4-BE49-F238E27FC236}">
                <a16:creationId xmlns:a16="http://schemas.microsoft.com/office/drawing/2014/main" id="{4C0DB351-9AB4-4E28-92E3-86776BCA5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16">
            <a:extLst>
              <a:ext uri="{FF2B5EF4-FFF2-40B4-BE49-F238E27FC236}">
                <a16:creationId xmlns:a16="http://schemas.microsoft.com/office/drawing/2014/main" id="{D4B5C1A5-A18B-4764-812E-321B90B7E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Oval 17">
            <a:extLst>
              <a:ext uri="{FF2B5EF4-FFF2-40B4-BE49-F238E27FC236}">
                <a16:creationId xmlns:a16="http://schemas.microsoft.com/office/drawing/2014/main" id="{6ECE9FF8-320A-4A75-B133-5291CF8E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7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8" name="Oval 18">
            <a:extLst>
              <a:ext uri="{FF2B5EF4-FFF2-40B4-BE49-F238E27FC236}">
                <a16:creationId xmlns:a16="http://schemas.microsoft.com/office/drawing/2014/main" id="{C12E8430-A0A8-4571-8578-B6FFA6F07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1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" name="Oval 19">
            <a:extLst>
              <a:ext uri="{FF2B5EF4-FFF2-40B4-BE49-F238E27FC236}">
                <a16:creationId xmlns:a16="http://schemas.microsoft.com/office/drawing/2014/main" id="{D2EAE58A-85B8-425B-86DA-B7E600C93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7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CEF8B7E2-C405-43A2-AC49-B65B7882D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53" y="1152086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889DE429-240A-490A-8EA9-6B6DAF44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25" y="1143000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2" name="Text Box 21">
            <a:extLst>
              <a:ext uri="{FF2B5EF4-FFF2-40B4-BE49-F238E27FC236}">
                <a16:creationId xmlns:a16="http://schemas.microsoft.com/office/drawing/2014/main" id="{C0EEC425-AF31-4DC7-BA9D-1EC6D268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44" y="1225826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3" name="Text Box 21">
            <a:extLst>
              <a:ext uri="{FF2B5EF4-FFF2-40B4-BE49-F238E27FC236}">
                <a16:creationId xmlns:a16="http://schemas.microsoft.com/office/drawing/2014/main" id="{3EA4715E-EABE-426B-9C5F-CE693AAF9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7720" y="1219200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A8ED2E7-DE9C-4F0B-9656-ACA94DB82DD4}"/>
              </a:ext>
            </a:extLst>
          </p:cNvPr>
          <p:cNvSpPr txBox="1"/>
          <p:nvPr/>
        </p:nvSpPr>
        <p:spPr>
          <a:xfrm>
            <a:off x="4495800" y="5886201"/>
            <a:ext cx="3951885" cy="57964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In welche Richtung verschieben sich die Linsen bei Marfan tendenziell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Superotemporal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CC893DE-A7E6-4C9B-91CE-D885D00C260E}"/>
              </a:ext>
            </a:extLst>
          </p:cNvPr>
          <p:cNvSpPr/>
          <p:nvPr/>
        </p:nvSpPr>
        <p:spPr>
          <a:xfrm>
            <a:off x="3131190" y="5650090"/>
            <a:ext cx="1440809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 Box 8">
            <a:extLst>
              <a:ext uri="{FF2B5EF4-FFF2-40B4-BE49-F238E27FC236}">
                <a16:creationId xmlns:a16="http://schemas.microsoft.com/office/drawing/2014/main" id="{32E904C5-A79B-430C-A410-8DD725227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9844" y="1246257"/>
            <a:ext cx="1905000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0" name="Text Box 20">
            <a:extLst>
              <a:ext uri="{FF2B5EF4-FFF2-40B4-BE49-F238E27FC236}">
                <a16:creationId xmlns:a16="http://schemas.microsoft.com/office/drawing/2014/main" id="{A6F126C3-F463-49AF-AFCE-BB0B4569A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9779" y="3027363"/>
            <a:ext cx="325730" cy="327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1" name="Text Box 21">
            <a:extLst>
              <a:ext uri="{FF2B5EF4-FFF2-40B4-BE49-F238E27FC236}">
                <a16:creationId xmlns:a16="http://schemas.microsoft.com/office/drawing/2014/main" id="{E167D0E8-4930-49CF-89D9-DB93F97E0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395" y="3103553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2" name="Text Box 21">
            <a:extLst>
              <a:ext uri="{FF2B5EF4-FFF2-40B4-BE49-F238E27FC236}">
                <a16:creationId xmlns:a16="http://schemas.microsoft.com/office/drawing/2014/main" id="{248359B3-C948-44B0-8058-C0C397F74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470" y="3096927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54" name="Star: 5 Points 53">
            <a:extLst>
              <a:ext uri="{FF2B5EF4-FFF2-40B4-BE49-F238E27FC236}">
                <a16:creationId xmlns:a16="http://schemas.microsoft.com/office/drawing/2014/main" id="{CB41781D-3ECB-4F41-8789-C458843B8E85}"/>
              </a:ext>
            </a:extLst>
          </p:cNvPr>
          <p:cNvSpPr/>
          <p:nvPr/>
        </p:nvSpPr>
        <p:spPr>
          <a:xfrm>
            <a:off x="3194502" y="1178074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tar: 5 Points 54">
            <a:extLst>
              <a:ext uri="{FF2B5EF4-FFF2-40B4-BE49-F238E27FC236}">
                <a16:creationId xmlns:a16="http://schemas.microsoft.com/office/drawing/2014/main" id="{930B8C35-C8B5-4CBE-9955-7EF640C2D34C}"/>
              </a:ext>
            </a:extLst>
          </p:cNvPr>
          <p:cNvSpPr/>
          <p:nvPr/>
        </p:nvSpPr>
        <p:spPr>
          <a:xfrm>
            <a:off x="5394438" y="1169921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0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07516" y="4084022"/>
            <a:ext cx="1736374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 err="1"/>
              <a:t>megalokornea</a:t>
            </a:r>
            <a:endParaRPr lang="en-US" sz="1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1F14E2-F43F-4B98-A4AB-45652F94D1A3}"/>
              </a:ext>
            </a:extLst>
          </p:cNvPr>
          <p:cNvSpPr txBox="1"/>
          <p:nvPr/>
        </p:nvSpPr>
        <p:spPr>
          <a:xfrm>
            <a:off x="1888500" y="4038600"/>
            <a:ext cx="7042697" cy="3949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Definition von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d. h., </a:t>
            </a:r>
            <a:r>
              <a:rPr lang="en-US" sz="1200" i="1" dirty="0" err="1">
                <a:solidFill>
                  <a:srgbClr val="0000FF"/>
                </a:solidFill>
              </a:rPr>
              <a:t>wie</a:t>
            </a:r>
            <a:r>
              <a:rPr lang="en-US" sz="1200" i="1" dirty="0">
                <a:solidFill>
                  <a:srgbClr val="0000FF"/>
                </a:solidFill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</a:rPr>
              <a:t>megalo</a:t>
            </a:r>
            <a:r>
              <a:rPr lang="en-US" sz="1200" i="1" dirty="0">
                <a:solidFill>
                  <a:srgbClr val="0000FF"/>
                </a:solidFill>
              </a:rPr>
              <a:t>“ muss sie sein?</a:t>
            </a:r>
          </a:p>
          <a:p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Hornhautdurchmesser &gt; 12 mm bei der Geburt oder &gt; 13 mm im Alter von 2 Jahren oder älter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6DF69D-3579-45FD-91DD-006509F1DBBC}"/>
              </a:ext>
            </a:extLst>
          </p:cNvPr>
          <p:cNvSpPr/>
          <p:nvPr/>
        </p:nvSpPr>
        <p:spPr>
          <a:xfrm>
            <a:off x="2181455" y="4890194"/>
            <a:ext cx="6200546" cy="18154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D937C7A-DE9F-4C0A-80E2-0F43EE46B809}"/>
              </a:ext>
            </a:extLst>
          </p:cNvPr>
          <p:cNvCxnSpPr>
            <a:cxnSpLocks/>
          </p:cNvCxnSpPr>
          <p:nvPr/>
        </p:nvCxnSpPr>
        <p:spPr>
          <a:xfrm>
            <a:off x="4295545" y="5754063"/>
            <a:ext cx="37816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E21A27-EAA8-41F4-A56A-2738D77D0F54}"/>
              </a:ext>
            </a:extLst>
          </p:cNvPr>
          <p:cNvCxnSpPr>
            <a:cxnSpLocks/>
          </p:cNvCxnSpPr>
          <p:nvPr/>
        </p:nvCxnSpPr>
        <p:spPr>
          <a:xfrm>
            <a:off x="4676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FE5FEB9-4BA3-4926-8404-96BAFAE67BC8}"/>
              </a:ext>
            </a:extLst>
          </p:cNvPr>
          <p:cNvCxnSpPr>
            <a:cxnSpLocks/>
          </p:cNvCxnSpPr>
          <p:nvPr/>
        </p:nvCxnSpPr>
        <p:spPr>
          <a:xfrm>
            <a:off x="5057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8DB2BC3-27E8-4D9E-886D-039FF49C7868}"/>
              </a:ext>
            </a:extLst>
          </p:cNvPr>
          <p:cNvCxnSpPr>
            <a:cxnSpLocks/>
          </p:cNvCxnSpPr>
          <p:nvPr/>
        </p:nvCxnSpPr>
        <p:spPr>
          <a:xfrm>
            <a:off x="5438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368AF2A-67FD-4994-B702-8C2031F8A4E8}"/>
              </a:ext>
            </a:extLst>
          </p:cNvPr>
          <p:cNvCxnSpPr>
            <a:cxnSpLocks/>
          </p:cNvCxnSpPr>
          <p:nvPr/>
        </p:nvCxnSpPr>
        <p:spPr>
          <a:xfrm>
            <a:off x="5819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D550A34-BF00-4B38-99A5-5A22579013EB}"/>
              </a:ext>
            </a:extLst>
          </p:cNvPr>
          <p:cNvCxnSpPr>
            <a:cxnSpLocks/>
          </p:cNvCxnSpPr>
          <p:nvPr/>
        </p:nvCxnSpPr>
        <p:spPr>
          <a:xfrm>
            <a:off x="6200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46D0EBE-39A3-480E-A876-E978E0D7EF29}"/>
              </a:ext>
            </a:extLst>
          </p:cNvPr>
          <p:cNvCxnSpPr>
            <a:cxnSpLocks/>
          </p:cNvCxnSpPr>
          <p:nvPr/>
        </p:nvCxnSpPr>
        <p:spPr>
          <a:xfrm>
            <a:off x="6581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C5E574C-9E66-46EB-94BB-5FD2A4600B6A}"/>
              </a:ext>
            </a:extLst>
          </p:cNvPr>
          <p:cNvCxnSpPr>
            <a:cxnSpLocks/>
          </p:cNvCxnSpPr>
          <p:nvPr/>
        </p:nvCxnSpPr>
        <p:spPr>
          <a:xfrm>
            <a:off x="6962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5A17C96-5A15-4110-9F92-058DD41165F0}"/>
              </a:ext>
            </a:extLst>
          </p:cNvPr>
          <p:cNvCxnSpPr>
            <a:cxnSpLocks/>
          </p:cNvCxnSpPr>
          <p:nvPr/>
        </p:nvCxnSpPr>
        <p:spPr>
          <a:xfrm>
            <a:off x="7343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9E1E88F-249F-4BAD-8C79-DAC9F3B021BD}"/>
              </a:ext>
            </a:extLst>
          </p:cNvPr>
          <p:cNvCxnSpPr>
            <a:cxnSpLocks/>
          </p:cNvCxnSpPr>
          <p:nvPr/>
        </p:nvCxnSpPr>
        <p:spPr>
          <a:xfrm>
            <a:off x="7724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57AE699-4A16-4936-8D0F-AE8B313B40FF}"/>
              </a:ext>
            </a:extLst>
          </p:cNvPr>
          <p:cNvSpPr txBox="1"/>
          <p:nvPr/>
        </p:nvSpPr>
        <p:spPr>
          <a:xfrm>
            <a:off x="4533201" y="5938729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486458-BB24-4E4D-83FD-E66887AF0B1F}"/>
              </a:ext>
            </a:extLst>
          </p:cNvPr>
          <p:cNvSpPr txBox="1"/>
          <p:nvPr/>
        </p:nvSpPr>
        <p:spPr>
          <a:xfrm>
            <a:off x="4910148" y="5936711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B3FB373-FB04-4932-BF20-1A9BFD99CDE3}"/>
              </a:ext>
            </a:extLst>
          </p:cNvPr>
          <p:cNvSpPr txBox="1"/>
          <p:nvPr/>
        </p:nvSpPr>
        <p:spPr>
          <a:xfrm>
            <a:off x="5314129" y="5936711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96C7095-26F7-4475-8DE6-C3809228422C}"/>
              </a:ext>
            </a:extLst>
          </p:cNvPr>
          <p:cNvSpPr txBox="1"/>
          <p:nvPr/>
        </p:nvSpPr>
        <p:spPr>
          <a:xfrm>
            <a:off x="5616143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EE3581-4F45-42EA-A1D9-999B809041DE}"/>
              </a:ext>
            </a:extLst>
          </p:cNvPr>
          <p:cNvSpPr txBox="1"/>
          <p:nvPr/>
        </p:nvSpPr>
        <p:spPr>
          <a:xfrm>
            <a:off x="6002028" y="5936711"/>
            <a:ext cx="39703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4D3B7B-F106-4DED-BEF8-886C5F941175}"/>
              </a:ext>
            </a:extLst>
          </p:cNvPr>
          <p:cNvSpPr txBox="1"/>
          <p:nvPr/>
        </p:nvSpPr>
        <p:spPr>
          <a:xfrm>
            <a:off x="6367372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F34A1F8-5E74-4089-BA8F-C771C469EC96}"/>
              </a:ext>
            </a:extLst>
          </p:cNvPr>
          <p:cNvSpPr txBox="1"/>
          <p:nvPr/>
        </p:nvSpPr>
        <p:spPr>
          <a:xfrm>
            <a:off x="6748372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AEC994F-F76C-405B-B262-0F10C1A4B369}"/>
              </a:ext>
            </a:extLst>
          </p:cNvPr>
          <p:cNvSpPr txBox="1"/>
          <p:nvPr/>
        </p:nvSpPr>
        <p:spPr>
          <a:xfrm>
            <a:off x="7141001" y="5941178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14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3034B32-29B9-4868-B202-AF94A3C70F92}"/>
              </a:ext>
            </a:extLst>
          </p:cNvPr>
          <p:cNvSpPr txBox="1"/>
          <p:nvPr/>
        </p:nvSpPr>
        <p:spPr>
          <a:xfrm>
            <a:off x="7522001" y="5941178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2A450F-C4B8-4432-AA9A-583087159962}"/>
              </a:ext>
            </a:extLst>
          </p:cNvPr>
          <p:cNvSpPr txBox="1"/>
          <p:nvPr/>
        </p:nvSpPr>
        <p:spPr>
          <a:xfrm>
            <a:off x="5263469" y="4957779"/>
            <a:ext cx="1877438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 err="1"/>
              <a:t>megalokornea</a:t>
            </a:r>
            <a:r>
              <a:rPr lang="en-US" sz="1200" b="1" i="1" dirty="0"/>
              <a:t>?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6B51452-FA0E-4949-BFBF-D6F7BE4475B8}"/>
              </a:ext>
            </a:extLst>
          </p:cNvPr>
          <p:cNvSpPr txBox="1"/>
          <p:nvPr/>
        </p:nvSpPr>
        <p:spPr>
          <a:xfrm>
            <a:off x="1887303" y="5540088"/>
            <a:ext cx="190499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Im Alter von &gt;2 Jahren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B2C6668-9EF1-46DA-B0F7-7488A23D8609}"/>
              </a:ext>
            </a:extLst>
          </p:cNvPr>
          <p:cNvSpPr txBox="1"/>
          <p:nvPr/>
        </p:nvSpPr>
        <p:spPr>
          <a:xfrm>
            <a:off x="2562456" y="5724594"/>
            <a:ext cx="1191120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Bei der Geburt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C95341F-92EB-466D-8EAF-5FF631BEE708}"/>
              </a:ext>
            </a:extLst>
          </p:cNvPr>
          <p:cNvCxnSpPr/>
          <p:nvPr/>
        </p:nvCxnSpPr>
        <p:spPr>
          <a:xfrm>
            <a:off x="3807689" y="5650206"/>
            <a:ext cx="4670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FC98C0C-4F77-49D2-94B1-946121EC407F}"/>
              </a:ext>
            </a:extLst>
          </p:cNvPr>
          <p:cNvCxnSpPr/>
          <p:nvPr/>
        </p:nvCxnSpPr>
        <p:spPr>
          <a:xfrm>
            <a:off x="3810001" y="5860511"/>
            <a:ext cx="4670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1A48036D-B873-42B4-86EF-3922F1150C42}"/>
              </a:ext>
            </a:extLst>
          </p:cNvPr>
          <p:cNvSpPr txBox="1"/>
          <p:nvPr/>
        </p:nvSpPr>
        <p:spPr>
          <a:xfrm>
            <a:off x="5208627" y="6275265"/>
            <a:ext cx="2023311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Hornhautdurchmesser (mm)</a:t>
            </a:r>
          </a:p>
        </p:txBody>
      </p:sp>
    </p:spTree>
    <p:extLst>
      <p:ext uri="{BB962C8B-B14F-4D97-AF65-F5344CB8AC3E}">
        <p14:creationId xmlns:p14="http://schemas.microsoft.com/office/powerpoint/2010/main" val="8084661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Marfan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Linsenektopie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68677" y="4764325"/>
            <a:ext cx="982500" cy="495156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59196C-B7B7-4D10-BE43-8EE9087C54DE}"/>
              </a:ext>
            </a:extLst>
          </p:cNvPr>
          <p:cNvSpPr/>
          <p:nvPr/>
        </p:nvSpPr>
        <p:spPr>
          <a:xfrm>
            <a:off x="283064" y="1075886"/>
            <a:ext cx="8577871" cy="2581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55EB49-C4D9-471D-9883-3A732F4093E4}"/>
              </a:ext>
            </a:extLst>
          </p:cNvPr>
          <p:cNvSpPr txBox="1"/>
          <p:nvPr/>
        </p:nvSpPr>
        <p:spPr>
          <a:xfrm>
            <a:off x="441700" y="3786355"/>
            <a:ext cx="8230138" cy="830997"/>
          </a:xfrm>
          <a:prstGeom prst="rect">
            <a:avLst/>
          </a:prstGeom>
          <a:solidFill>
            <a:srgbClr val="6600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Welche Erkrankung geht mit einer Verschiebung </a:t>
            </a:r>
            <a:r>
              <a:rPr lang="en-US" sz="1200" b="1" dirty="0" err="1">
                <a:solidFill>
                  <a:schemeClr val="bg1"/>
                </a:solidFill>
              </a:rPr>
              <a:t>nach oben</a:t>
            </a:r>
            <a:r>
              <a:rPr lang="en-US" sz="1200" i="1" dirty="0">
                <a:solidFill>
                  <a:schemeClr val="bg1"/>
                </a:solidFill>
              </a:rPr>
              <a:t> einher? </a:t>
            </a:r>
            <a:r>
              <a:rPr lang="en-US" sz="1200" dirty="0">
                <a:solidFill>
                  <a:schemeClr val="bg1"/>
                </a:solidFill>
              </a:rPr>
              <a:t>Ectopia </a:t>
            </a:r>
            <a:r>
              <a:rPr lang="en-US" sz="1200" dirty="0" err="1">
                <a:solidFill>
                  <a:schemeClr val="bg1"/>
                </a:solidFill>
              </a:rPr>
              <a:t>lentis </a:t>
            </a:r>
            <a:r>
              <a:rPr lang="en-US" sz="1200" dirty="0">
                <a:solidFill>
                  <a:schemeClr val="bg1"/>
                </a:solidFill>
              </a:rPr>
              <a:t>et pupillae</a:t>
            </a:r>
          </a:p>
          <a:p>
            <a:r>
              <a:rPr lang="en-US" sz="1200" i="1" dirty="0">
                <a:solidFill>
                  <a:srgbClr val="660066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rgbClr val="660066"/>
                </a:solidFill>
              </a:rPr>
              <a:t>nach unten und innen</a:t>
            </a:r>
            <a:r>
              <a:rPr lang="en-US" sz="1200" i="1" dirty="0">
                <a:solidFill>
                  <a:srgbClr val="660066"/>
                </a:solidFill>
              </a:rPr>
              <a:t> verbunden? </a:t>
            </a:r>
            <a:r>
              <a:rPr lang="en-US" sz="1200" dirty="0">
                <a:solidFill>
                  <a:srgbClr val="660066"/>
                </a:solidFill>
              </a:rPr>
              <a:t>Homocystinurie</a:t>
            </a:r>
          </a:p>
          <a:p>
            <a:r>
              <a:rPr lang="en-US" sz="1200" dirty="0">
                <a:solidFill>
                  <a:srgbClr val="660066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rgbClr val="660066"/>
                </a:solidFill>
              </a:rPr>
              <a:t>nach unten und außen</a:t>
            </a:r>
            <a:r>
              <a:rPr lang="en-US" sz="1200" dirty="0">
                <a:solidFill>
                  <a:srgbClr val="660066"/>
                </a:solidFill>
              </a:rPr>
              <a:t> verbunden? Mir ist keine bekannt</a:t>
            </a: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8277E4B1-99BE-413D-B95C-3AF7FCBD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1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880F5FB0-1DA0-43A3-B81F-C2459F254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5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6A134DB4-498C-4428-9542-5F2FC027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569" y="1143000"/>
            <a:ext cx="1676400" cy="5334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C75E4251-C143-4961-9581-29AD406B7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369" y="2971800"/>
            <a:ext cx="1905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7587A112-3914-4E8D-9E84-2C714A227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69F1051E-DF7B-4ED9-8FB7-48C532C0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0A40E556-3E5D-47AF-83A5-EF2326259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21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" name="Oval 13">
            <a:extLst>
              <a:ext uri="{FF2B5EF4-FFF2-40B4-BE49-F238E27FC236}">
                <a16:creationId xmlns:a16="http://schemas.microsoft.com/office/drawing/2014/main" id="{9AB5C095-D8E0-4E3F-A49E-B1909A4FF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5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4" name="Oval 14">
            <a:extLst>
              <a:ext uri="{FF2B5EF4-FFF2-40B4-BE49-F238E27FC236}">
                <a16:creationId xmlns:a16="http://schemas.microsoft.com/office/drawing/2014/main" id="{5803D460-CFC9-423D-BE36-821468472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1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" name="Line 15">
            <a:extLst>
              <a:ext uri="{FF2B5EF4-FFF2-40B4-BE49-F238E27FC236}">
                <a16:creationId xmlns:a16="http://schemas.microsoft.com/office/drawing/2014/main" id="{4C0DB351-9AB4-4E28-92E3-86776BCA5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16">
            <a:extLst>
              <a:ext uri="{FF2B5EF4-FFF2-40B4-BE49-F238E27FC236}">
                <a16:creationId xmlns:a16="http://schemas.microsoft.com/office/drawing/2014/main" id="{D4B5C1A5-A18B-4764-812E-321B90B7E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Oval 17">
            <a:extLst>
              <a:ext uri="{FF2B5EF4-FFF2-40B4-BE49-F238E27FC236}">
                <a16:creationId xmlns:a16="http://schemas.microsoft.com/office/drawing/2014/main" id="{6ECE9FF8-320A-4A75-B133-5291CF8E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7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8" name="Oval 18">
            <a:extLst>
              <a:ext uri="{FF2B5EF4-FFF2-40B4-BE49-F238E27FC236}">
                <a16:creationId xmlns:a16="http://schemas.microsoft.com/office/drawing/2014/main" id="{C12E8430-A0A8-4571-8578-B6FFA6F07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1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" name="Oval 19">
            <a:extLst>
              <a:ext uri="{FF2B5EF4-FFF2-40B4-BE49-F238E27FC236}">
                <a16:creationId xmlns:a16="http://schemas.microsoft.com/office/drawing/2014/main" id="{D2EAE58A-85B8-425B-86DA-B7E600C93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7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CEF8B7E2-C405-43A2-AC49-B65B7882D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53" y="1152086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889DE429-240A-490A-8EA9-6B6DAF44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25" y="1143000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2" name="Text Box 21">
            <a:extLst>
              <a:ext uri="{FF2B5EF4-FFF2-40B4-BE49-F238E27FC236}">
                <a16:creationId xmlns:a16="http://schemas.microsoft.com/office/drawing/2014/main" id="{C0EEC425-AF31-4DC7-BA9D-1EC6D268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44" y="1225826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3" name="Text Box 21">
            <a:extLst>
              <a:ext uri="{FF2B5EF4-FFF2-40B4-BE49-F238E27FC236}">
                <a16:creationId xmlns:a16="http://schemas.microsoft.com/office/drawing/2014/main" id="{3EA4715E-EABE-426B-9C5F-CE693AAF9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7720" y="1219200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4" name="Text Box 8">
            <a:extLst>
              <a:ext uri="{FF2B5EF4-FFF2-40B4-BE49-F238E27FC236}">
                <a16:creationId xmlns:a16="http://schemas.microsoft.com/office/drawing/2014/main" id="{0A3092EA-0192-467F-A3B2-205561863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931" y="1143000"/>
            <a:ext cx="1905000" cy="56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Ektopie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der Linse </a:t>
            </a:r>
            <a:r>
              <a:rPr lang="en-US" altLang="en-US" sz="1200" b="1" i="1" dirty="0">
                <a:solidFill>
                  <a:srgbClr val="0000FF"/>
                </a:solidFill>
              </a:rPr>
              <a:t>und der Pupille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A8ED2E7-DE9C-4F0B-9656-ACA94DB82DD4}"/>
              </a:ext>
            </a:extLst>
          </p:cNvPr>
          <p:cNvSpPr txBox="1"/>
          <p:nvPr/>
        </p:nvSpPr>
        <p:spPr>
          <a:xfrm>
            <a:off x="4495800" y="5886201"/>
            <a:ext cx="3951885" cy="57964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In welche Richtung verschieben sich die Linsen bei Marfan tendenziell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Superotemporal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CC893DE-A7E6-4C9B-91CE-D885D00C260E}"/>
              </a:ext>
            </a:extLst>
          </p:cNvPr>
          <p:cNvSpPr/>
          <p:nvPr/>
        </p:nvSpPr>
        <p:spPr>
          <a:xfrm>
            <a:off x="3131190" y="5650090"/>
            <a:ext cx="1440809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68E7E236-0C75-4259-B9EA-8B31C47E6B04}"/>
              </a:ext>
            </a:extLst>
          </p:cNvPr>
          <p:cNvSpPr/>
          <p:nvPr/>
        </p:nvSpPr>
        <p:spPr>
          <a:xfrm>
            <a:off x="3194502" y="1178074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tar: 5 Points 54">
            <a:extLst>
              <a:ext uri="{FF2B5EF4-FFF2-40B4-BE49-F238E27FC236}">
                <a16:creationId xmlns:a16="http://schemas.microsoft.com/office/drawing/2014/main" id="{4CA3470B-617B-43E3-9710-C62CFCE5EC0C}"/>
              </a:ext>
            </a:extLst>
          </p:cNvPr>
          <p:cNvSpPr/>
          <p:nvPr/>
        </p:nvSpPr>
        <p:spPr>
          <a:xfrm>
            <a:off x="5394438" y="1169921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856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Marfan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Linsenektopie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68677" y="4817528"/>
            <a:ext cx="982500" cy="495156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59196C-B7B7-4D10-BE43-8EE9087C54DE}"/>
              </a:ext>
            </a:extLst>
          </p:cNvPr>
          <p:cNvSpPr/>
          <p:nvPr/>
        </p:nvSpPr>
        <p:spPr>
          <a:xfrm>
            <a:off x="283064" y="1075886"/>
            <a:ext cx="8577871" cy="2581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55EB49-C4D9-471D-9883-3A732F4093E4}"/>
              </a:ext>
            </a:extLst>
          </p:cNvPr>
          <p:cNvSpPr txBox="1"/>
          <p:nvPr/>
        </p:nvSpPr>
        <p:spPr>
          <a:xfrm>
            <a:off x="441700" y="3786355"/>
            <a:ext cx="8230138" cy="830997"/>
          </a:xfrm>
          <a:prstGeom prst="rect">
            <a:avLst/>
          </a:prstGeom>
          <a:solidFill>
            <a:srgbClr val="6600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Welche Erkrankung geht mit einer Verschiebung </a:t>
            </a:r>
            <a:r>
              <a:rPr lang="en-US" sz="1200" b="1" dirty="0" err="1">
                <a:solidFill>
                  <a:schemeClr val="bg1"/>
                </a:solidFill>
              </a:rPr>
              <a:t>nach oben</a:t>
            </a:r>
            <a:r>
              <a:rPr lang="en-US" sz="1200" i="1" dirty="0">
                <a:solidFill>
                  <a:schemeClr val="bg1"/>
                </a:solidFill>
              </a:rPr>
              <a:t> einher? </a:t>
            </a:r>
            <a:r>
              <a:rPr lang="en-US" sz="1200" dirty="0">
                <a:solidFill>
                  <a:schemeClr val="bg1"/>
                </a:solidFill>
              </a:rPr>
              <a:t>Ectopia </a:t>
            </a:r>
            <a:r>
              <a:rPr lang="en-US" sz="1200" dirty="0" err="1">
                <a:solidFill>
                  <a:schemeClr val="bg1"/>
                </a:solidFill>
              </a:rPr>
              <a:t>lentis </a:t>
            </a:r>
            <a:r>
              <a:rPr lang="en-US" sz="1200" dirty="0">
                <a:solidFill>
                  <a:schemeClr val="bg1"/>
                </a:solidFill>
              </a:rPr>
              <a:t>et pupillae</a:t>
            </a:r>
          </a:p>
          <a:p>
            <a:r>
              <a:rPr lang="en-US" sz="1200" i="1" dirty="0">
                <a:solidFill>
                  <a:schemeClr val="bg1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chemeClr val="bg1"/>
                </a:solidFill>
              </a:rPr>
              <a:t>nach unten und innen</a:t>
            </a:r>
            <a:r>
              <a:rPr lang="en-US" sz="1200" i="1" dirty="0">
                <a:solidFill>
                  <a:schemeClr val="bg1"/>
                </a:solidFill>
              </a:rPr>
              <a:t> verbunden? </a:t>
            </a:r>
            <a:r>
              <a:rPr lang="en-US" sz="1200" dirty="0">
                <a:solidFill>
                  <a:srgbClr val="660066"/>
                </a:solidFill>
              </a:rPr>
              <a:t>Homocystinurie</a:t>
            </a:r>
          </a:p>
          <a:p>
            <a:r>
              <a:rPr lang="en-US" sz="1200" dirty="0">
                <a:solidFill>
                  <a:srgbClr val="660066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rgbClr val="660066"/>
                </a:solidFill>
              </a:rPr>
              <a:t>nach unten und außen</a:t>
            </a:r>
            <a:r>
              <a:rPr lang="en-US" sz="1200" dirty="0">
                <a:solidFill>
                  <a:srgbClr val="660066"/>
                </a:solidFill>
              </a:rPr>
              <a:t> verbunden? Mir ist keine bekannt</a:t>
            </a: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8277E4B1-99BE-413D-B95C-3AF7FCBD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1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880F5FB0-1DA0-43A3-B81F-C2459F254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5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6A134DB4-498C-4428-9542-5F2FC027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569" y="1143000"/>
            <a:ext cx="1676400" cy="5334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C75E4251-C143-4961-9581-29AD406B7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369" y="2971800"/>
            <a:ext cx="1905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7587A112-3914-4E8D-9E84-2C714A227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69F1051E-DF7B-4ED9-8FB7-48C532C0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0A40E556-3E5D-47AF-83A5-EF2326259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21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" name="Oval 13">
            <a:extLst>
              <a:ext uri="{FF2B5EF4-FFF2-40B4-BE49-F238E27FC236}">
                <a16:creationId xmlns:a16="http://schemas.microsoft.com/office/drawing/2014/main" id="{9AB5C095-D8E0-4E3F-A49E-B1909A4FF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5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4" name="Oval 14">
            <a:extLst>
              <a:ext uri="{FF2B5EF4-FFF2-40B4-BE49-F238E27FC236}">
                <a16:creationId xmlns:a16="http://schemas.microsoft.com/office/drawing/2014/main" id="{5803D460-CFC9-423D-BE36-821468472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1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" name="Line 15">
            <a:extLst>
              <a:ext uri="{FF2B5EF4-FFF2-40B4-BE49-F238E27FC236}">
                <a16:creationId xmlns:a16="http://schemas.microsoft.com/office/drawing/2014/main" id="{4C0DB351-9AB4-4E28-92E3-86776BCA5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16">
            <a:extLst>
              <a:ext uri="{FF2B5EF4-FFF2-40B4-BE49-F238E27FC236}">
                <a16:creationId xmlns:a16="http://schemas.microsoft.com/office/drawing/2014/main" id="{D4B5C1A5-A18B-4764-812E-321B90B7E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Oval 17">
            <a:extLst>
              <a:ext uri="{FF2B5EF4-FFF2-40B4-BE49-F238E27FC236}">
                <a16:creationId xmlns:a16="http://schemas.microsoft.com/office/drawing/2014/main" id="{6ECE9FF8-320A-4A75-B133-5291CF8E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7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8" name="Oval 18">
            <a:extLst>
              <a:ext uri="{FF2B5EF4-FFF2-40B4-BE49-F238E27FC236}">
                <a16:creationId xmlns:a16="http://schemas.microsoft.com/office/drawing/2014/main" id="{C12E8430-A0A8-4571-8578-B6FFA6F07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1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" name="Oval 19">
            <a:extLst>
              <a:ext uri="{FF2B5EF4-FFF2-40B4-BE49-F238E27FC236}">
                <a16:creationId xmlns:a16="http://schemas.microsoft.com/office/drawing/2014/main" id="{D2EAE58A-85B8-425B-86DA-B7E600C93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7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CEF8B7E2-C405-43A2-AC49-B65B7882D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53" y="1152086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889DE429-240A-490A-8EA9-6B6DAF44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25" y="1143000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2" name="Text Box 21">
            <a:extLst>
              <a:ext uri="{FF2B5EF4-FFF2-40B4-BE49-F238E27FC236}">
                <a16:creationId xmlns:a16="http://schemas.microsoft.com/office/drawing/2014/main" id="{C0EEC425-AF31-4DC7-BA9D-1EC6D268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44" y="1225826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3" name="Text Box 21">
            <a:extLst>
              <a:ext uri="{FF2B5EF4-FFF2-40B4-BE49-F238E27FC236}">
                <a16:creationId xmlns:a16="http://schemas.microsoft.com/office/drawing/2014/main" id="{3EA4715E-EABE-426B-9C5F-CE693AAF9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7720" y="1219200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4" name="Text Box 8">
            <a:extLst>
              <a:ext uri="{FF2B5EF4-FFF2-40B4-BE49-F238E27FC236}">
                <a16:creationId xmlns:a16="http://schemas.microsoft.com/office/drawing/2014/main" id="{0A3092EA-0192-467F-A3B2-205561863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931" y="1143000"/>
            <a:ext cx="1905000" cy="56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Ektopie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der Linse </a:t>
            </a:r>
            <a:r>
              <a:rPr lang="en-US" altLang="en-US" sz="1200" b="1" i="1" dirty="0">
                <a:solidFill>
                  <a:srgbClr val="0000FF"/>
                </a:solidFill>
              </a:rPr>
              <a:t>und der Pupille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A8ED2E7-DE9C-4F0B-9656-ACA94DB82DD4}"/>
              </a:ext>
            </a:extLst>
          </p:cNvPr>
          <p:cNvSpPr txBox="1"/>
          <p:nvPr/>
        </p:nvSpPr>
        <p:spPr>
          <a:xfrm>
            <a:off x="4495800" y="5886201"/>
            <a:ext cx="3951885" cy="57964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In welche Richtung verschieben sich die Linsen bei Marfan tendenziell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Superotemporal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CC893DE-A7E6-4C9B-91CE-D885D00C260E}"/>
              </a:ext>
            </a:extLst>
          </p:cNvPr>
          <p:cNvSpPr/>
          <p:nvPr/>
        </p:nvSpPr>
        <p:spPr>
          <a:xfrm>
            <a:off x="3131190" y="5650090"/>
            <a:ext cx="1440809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 Box 20">
            <a:extLst>
              <a:ext uri="{FF2B5EF4-FFF2-40B4-BE49-F238E27FC236}">
                <a16:creationId xmlns:a16="http://schemas.microsoft.com/office/drawing/2014/main" id="{41794E26-F719-4891-9BA7-CFA83FF16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9779" y="3027363"/>
            <a:ext cx="325730" cy="327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0" name="Text Box 21">
            <a:extLst>
              <a:ext uri="{FF2B5EF4-FFF2-40B4-BE49-F238E27FC236}">
                <a16:creationId xmlns:a16="http://schemas.microsoft.com/office/drawing/2014/main" id="{E5159E0D-2262-4013-B323-FE6C32C9E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395" y="3103553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1" name="Text Box 21">
            <a:extLst>
              <a:ext uri="{FF2B5EF4-FFF2-40B4-BE49-F238E27FC236}">
                <a16:creationId xmlns:a16="http://schemas.microsoft.com/office/drawing/2014/main" id="{3389F02B-64F4-4CE6-9C19-4720D1318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470" y="3096927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55" name="Star: 5 Points 54">
            <a:extLst>
              <a:ext uri="{FF2B5EF4-FFF2-40B4-BE49-F238E27FC236}">
                <a16:creationId xmlns:a16="http://schemas.microsoft.com/office/drawing/2014/main" id="{B1E9F571-8F26-4D9C-A374-FE2486C0E7FB}"/>
              </a:ext>
            </a:extLst>
          </p:cNvPr>
          <p:cNvSpPr/>
          <p:nvPr/>
        </p:nvSpPr>
        <p:spPr>
          <a:xfrm>
            <a:off x="3194502" y="2979953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tar: 5 Points 55">
            <a:extLst>
              <a:ext uri="{FF2B5EF4-FFF2-40B4-BE49-F238E27FC236}">
                <a16:creationId xmlns:a16="http://schemas.microsoft.com/office/drawing/2014/main" id="{570E7EE4-60B3-453A-9348-005EB731A16E}"/>
              </a:ext>
            </a:extLst>
          </p:cNvPr>
          <p:cNvSpPr/>
          <p:nvPr/>
        </p:nvSpPr>
        <p:spPr>
          <a:xfrm>
            <a:off x="5546838" y="2971800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337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Marfan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Linsenektopie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24403" y="4772321"/>
            <a:ext cx="982500" cy="495156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59196C-B7B7-4D10-BE43-8EE9087C54DE}"/>
              </a:ext>
            </a:extLst>
          </p:cNvPr>
          <p:cNvSpPr/>
          <p:nvPr/>
        </p:nvSpPr>
        <p:spPr>
          <a:xfrm>
            <a:off x="283064" y="1075886"/>
            <a:ext cx="8577871" cy="2581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55EB49-C4D9-471D-9883-3A732F4093E4}"/>
              </a:ext>
            </a:extLst>
          </p:cNvPr>
          <p:cNvSpPr txBox="1"/>
          <p:nvPr/>
        </p:nvSpPr>
        <p:spPr>
          <a:xfrm>
            <a:off x="441700" y="3786355"/>
            <a:ext cx="8230138" cy="830997"/>
          </a:xfrm>
          <a:prstGeom prst="rect">
            <a:avLst/>
          </a:prstGeom>
          <a:solidFill>
            <a:srgbClr val="6600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Welche Erkrankung geht mit einer Verschiebung </a:t>
            </a:r>
            <a:r>
              <a:rPr lang="en-US" sz="1200" b="1" dirty="0" err="1">
                <a:solidFill>
                  <a:schemeClr val="bg1"/>
                </a:solidFill>
              </a:rPr>
              <a:t>nach oben</a:t>
            </a:r>
            <a:r>
              <a:rPr lang="en-US" sz="1200" i="1" dirty="0">
                <a:solidFill>
                  <a:schemeClr val="bg1"/>
                </a:solidFill>
              </a:rPr>
              <a:t> einher? </a:t>
            </a:r>
            <a:r>
              <a:rPr lang="en-US" sz="1200" dirty="0">
                <a:solidFill>
                  <a:schemeClr val="bg1"/>
                </a:solidFill>
              </a:rPr>
              <a:t>Ectopia </a:t>
            </a:r>
            <a:r>
              <a:rPr lang="en-US" sz="1200" dirty="0" err="1">
                <a:solidFill>
                  <a:schemeClr val="bg1"/>
                </a:solidFill>
              </a:rPr>
              <a:t>lentis </a:t>
            </a:r>
            <a:r>
              <a:rPr lang="en-US" sz="1200" dirty="0">
                <a:solidFill>
                  <a:schemeClr val="bg1"/>
                </a:solidFill>
              </a:rPr>
              <a:t>et pupillae</a:t>
            </a:r>
          </a:p>
          <a:p>
            <a:r>
              <a:rPr lang="en-US" sz="1200" i="1" dirty="0">
                <a:solidFill>
                  <a:schemeClr val="bg1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chemeClr val="bg1"/>
                </a:solidFill>
              </a:rPr>
              <a:t>nach unten und innen</a:t>
            </a:r>
            <a:r>
              <a:rPr lang="en-US" sz="1200" i="1" dirty="0">
                <a:solidFill>
                  <a:schemeClr val="bg1"/>
                </a:solidFill>
              </a:rPr>
              <a:t> verbunden? </a:t>
            </a:r>
            <a:r>
              <a:rPr lang="en-US" sz="1200" dirty="0">
                <a:solidFill>
                  <a:schemeClr val="bg1"/>
                </a:solidFill>
              </a:rPr>
              <a:t>Homocystinurie</a:t>
            </a:r>
            <a:endParaRPr lang="en-US" sz="1600" dirty="0">
              <a:solidFill>
                <a:srgbClr val="660066"/>
              </a:solidFill>
            </a:endParaRPr>
          </a:p>
          <a:p>
            <a:r>
              <a:rPr lang="en-US" sz="1200" dirty="0">
                <a:solidFill>
                  <a:srgbClr val="660066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rgbClr val="660066"/>
                </a:solidFill>
              </a:rPr>
              <a:t>nach unten und außen</a:t>
            </a:r>
            <a:r>
              <a:rPr lang="en-US" sz="1200" dirty="0">
                <a:solidFill>
                  <a:srgbClr val="660066"/>
                </a:solidFill>
              </a:rPr>
              <a:t> verbunden? Mir ist keine bekannt</a:t>
            </a: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8277E4B1-99BE-413D-B95C-3AF7FCBD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1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880F5FB0-1DA0-43A3-B81F-C2459F254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5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6A134DB4-498C-4428-9542-5F2FC027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569" y="1143000"/>
            <a:ext cx="1676400" cy="5334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C75E4251-C143-4961-9581-29AD406B7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369" y="2971800"/>
            <a:ext cx="1905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7587A112-3914-4E8D-9E84-2C714A227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69F1051E-DF7B-4ED9-8FB7-48C532C0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0A40E556-3E5D-47AF-83A5-EF2326259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21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" name="Oval 13">
            <a:extLst>
              <a:ext uri="{FF2B5EF4-FFF2-40B4-BE49-F238E27FC236}">
                <a16:creationId xmlns:a16="http://schemas.microsoft.com/office/drawing/2014/main" id="{9AB5C095-D8E0-4E3F-A49E-B1909A4FF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5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4" name="Oval 14">
            <a:extLst>
              <a:ext uri="{FF2B5EF4-FFF2-40B4-BE49-F238E27FC236}">
                <a16:creationId xmlns:a16="http://schemas.microsoft.com/office/drawing/2014/main" id="{5803D460-CFC9-423D-BE36-821468472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1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" name="Line 15">
            <a:extLst>
              <a:ext uri="{FF2B5EF4-FFF2-40B4-BE49-F238E27FC236}">
                <a16:creationId xmlns:a16="http://schemas.microsoft.com/office/drawing/2014/main" id="{4C0DB351-9AB4-4E28-92E3-86776BCA5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16">
            <a:extLst>
              <a:ext uri="{FF2B5EF4-FFF2-40B4-BE49-F238E27FC236}">
                <a16:creationId xmlns:a16="http://schemas.microsoft.com/office/drawing/2014/main" id="{D4B5C1A5-A18B-4764-812E-321B90B7E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Oval 17">
            <a:extLst>
              <a:ext uri="{FF2B5EF4-FFF2-40B4-BE49-F238E27FC236}">
                <a16:creationId xmlns:a16="http://schemas.microsoft.com/office/drawing/2014/main" id="{6ECE9FF8-320A-4A75-B133-5291CF8E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7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8" name="Oval 18">
            <a:extLst>
              <a:ext uri="{FF2B5EF4-FFF2-40B4-BE49-F238E27FC236}">
                <a16:creationId xmlns:a16="http://schemas.microsoft.com/office/drawing/2014/main" id="{C12E8430-A0A8-4571-8578-B6FFA6F07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1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" name="Oval 19">
            <a:extLst>
              <a:ext uri="{FF2B5EF4-FFF2-40B4-BE49-F238E27FC236}">
                <a16:creationId xmlns:a16="http://schemas.microsoft.com/office/drawing/2014/main" id="{D2EAE58A-85B8-425B-86DA-B7E600C93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7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CEF8B7E2-C405-43A2-AC49-B65B7882D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53" y="1152086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889DE429-240A-490A-8EA9-6B6DAF44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25" y="1143000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2" name="Text Box 21">
            <a:extLst>
              <a:ext uri="{FF2B5EF4-FFF2-40B4-BE49-F238E27FC236}">
                <a16:creationId xmlns:a16="http://schemas.microsoft.com/office/drawing/2014/main" id="{C0EEC425-AF31-4DC7-BA9D-1EC6D268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44" y="1225826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3" name="Text Box 21">
            <a:extLst>
              <a:ext uri="{FF2B5EF4-FFF2-40B4-BE49-F238E27FC236}">
                <a16:creationId xmlns:a16="http://schemas.microsoft.com/office/drawing/2014/main" id="{3EA4715E-EABE-426B-9C5F-CE693AAF9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7720" y="1219200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4" name="Text Box 8">
            <a:extLst>
              <a:ext uri="{FF2B5EF4-FFF2-40B4-BE49-F238E27FC236}">
                <a16:creationId xmlns:a16="http://schemas.microsoft.com/office/drawing/2014/main" id="{0A3092EA-0192-467F-A3B2-205561863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931" y="1143000"/>
            <a:ext cx="1905000" cy="33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b="1" i="1" dirty="0">
                <a:solidFill>
                  <a:srgbClr val="0000FF"/>
                </a:solidFill>
              </a:rPr>
              <a:t>Ektopie der Linse und der Pupille</a:t>
            </a:r>
            <a:endParaRPr lang="en-US" altLang="en-US" sz="1200" b="1" i="1" dirty="0">
              <a:solidFill>
                <a:srgbClr val="0000FF"/>
              </a:solidFill>
            </a:endParaRPr>
          </a:p>
        </p:txBody>
      </p:sp>
      <p:sp>
        <p:nvSpPr>
          <p:cNvPr id="55" name="Text Box 20">
            <a:extLst>
              <a:ext uri="{FF2B5EF4-FFF2-40B4-BE49-F238E27FC236}">
                <a16:creationId xmlns:a16="http://schemas.microsoft.com/office/drawing/2014/main" id="{CA7CD5D5-5F90-4664-AF4A-EFE0AA725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6969" y="3027363"/>
            <a:ext cx="1911350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Homocystinurie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A8ED2E7-DE9C-4F0B-9656-ACA94DB82DD4}"/>
              </a:ext>
            </a:extLst>
          </p:cNvPr>
          <p:cNvSpPr txBox="1"/>
          <p:nvPr/>
        </p:nvSpPr>
        <p:spPr>
          <a:xfrm>
            <a:off x="4495800" y="5886201"/>
            <a:ext cx="3951885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 Richtung verschieben sich die Linsen bei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Marfan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tendenziell?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Superotemporal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CC893DE-A7E6-4C9B-91CE-D885D00C260E}"/>
              </a:ext>
            </a:extLst>
          </p:cNvPr>
          <p:cNvSpPr/>
          <p:nvPr/>
        </p:nvSpPr>
        <p:spPr>
          <a:xfrm>
            <a:off x="3131190" y="5650090"/>
            <a:ext cx="1440809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tar: 5 Points 55">
            <a:extLst>
              <a:ext uri="{FF2B5EF4-FFF2-40B4-BE49-F238E27FC236}">
                <a16:creationId xmlns:a16="http://schemas.microsoft.com/office/drawing/2014/main" id="{27E7DD0C-7187-4708-95CC-AA34490F7551}"/>
              </a:ext>
            </a:extLst>
          </p:cNvPr>
          <p:cNvSpPr/>
          <p:nvPr/>
        </p:nvSpPr>
        <p:spPr>
          <a:xfrm>
            <a:off x="3194502" y="2979953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tar: 5 Points 56">
            <a:extLst>
              <a:ext uri="{FF2B5EF4-FFF2-40B4-BE49-F238E27FC236}">
                <a16:creationId xmlns:a16="http://schemas.microsoft.com/office/drawing/2014/main" id="{8C39E773-B93B-4452-A2DF-3BB279A81DF4}"/>
              </a:ext>
            </a:extLst>
          </p:cNvPr>
          <p:cNvSpPr/>
          <p:nvPr/>
        </p:nvSpPr>
        <p:spPr>
          <a:xfrm>
            <a:off x="5546838" y="2971800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110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13790" y="4154652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Marfan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Linsenektopie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41234" y="4856544"/>
            <a:ext cx="982500" cy="495156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59196C-B7B7-4D10-BE43-8EE9087C54DE}"/>
              </a:ext>
            </a:extLst>
          </p:cNvPr>
          <p:cNvSpPr/>
          <p:nvPr/>
        </p:nvSpPr>
        <p:spPr>
          <a:xfrm>
            <a:off x="283064" y="1075886"/>
            <a:ext cx="8577871" cy="2581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55EB49-C4D9-471D-9883-3A732F4093E4}"/>
              </a:ext>
            </a:extLst>
          </p:cNvPr>
          <p:cNvSpPr txBox="1"/>
          <p:nvPr/>
        </p:nvSpPr>
        <p:spPr>
          <a:xfrm>
            <a:off x="441700" y="3786355"/>
            <a:ext cx="8230138" cy="830997"/>
          </a:xfrm>
          <a:prstGeom prst="rect">
            <a:avLst/>
          </a:prstGeom>
          <a:solidFill>
            <a:srgbClr val="6600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Welche Erkrankung geht mit einer Verschiebung </a:t>
            </a:r>
            <a:r>
              <a:rPr lang="en-US" sz="1200" b="1" dirty="0" err="1">
                <a:solidFill>
                  <a:schemeClr val="bg1"/>
                </a:solidFill>
              </a:rPr>
              <a:t>nach oben</a:t>
            </a:r>
            <a:r>
              <a:rPr lang="en-US" sz="1200" i="1" dirty="0">
                <a:solidFill>
                  <a:schemeClr val="bg1"/>
                </a:solidFill>
              </a:rPr>
              <a:t> einher? </a:t>
            </a:r>
            <a:r>
              <a:rPr lang="en-US" sz="1200" dirty="0">
                <a:solidFill>
                  <a:schemeClr val="bg1"/>
                </a:solidFill>
              </a:rPr>
              <a:t>Ectopia </a:t>
            </a:r>
            <a:r>
              <a:rPr lang="en-US" sz="1200" dirty="0" err="1">
                <a:solidFill>
                  <a:schemeClr val="bg1"/>
                </a:solidFill>
              </a:rPr>
              <a:t>lentis </a:t>
            </a:r>
            <a:r>
              <a:rPr lang="en-US" sz="1200" dirty="0">
                <a:solidFill>
                  <a:schemeClr val="bg1"/>
                </a:solidFill>
              </a:rPr>
              <a:t>et pupillae</a:t>
            </a:r>
          </a:p>
          <a:p>
            <a:r>
              <a:rPr lang="en-US" sz="1200" i="1" dirty="0">
                <a:solidFill>
                  <a:schemeClr val="bg1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chemeClr val="bg1"/>
                </a:solidFill>
              </a:rPr>
              <a:t>nach unten und innen</a:t>
            </a:r>
            <a:r>
              <a:rPr lang="en-US" sz="1200" i="1" dirty="0">
                <a:solidFill>
                  <a:schemeClr val="bg1"/>
                </a:solidFill>
              </a:rPr>
              <a:t> verbunden? </a:t>
            </a:r>
            <a:r>
              <a:rPr lang="en-US" sz="1200" dirty="0">
                <a:solidFill>
                  <a:schemeClr val="bg1"/>
                </a:solidFill>
              </a:rPr>
              <a:t>Homocystinurie</a:t>
            </a:r>
          </a:p>
          <a:p>
            <a:r>
              <a:rPr lang="en-US" sz="1200" dirty="0">
                <a:solidFill>
                  <a:schemeClr val="bg1"/>
                </a:solidFill>
              </a:rPr>
              <a:t>Welche Erkrankung ist mit einer Verschiebung </a:t>
            </a:r>
            <a:r>
              <a:rPr lang="en-US" sz="1200" b="1" i="1" dirty="0" err="1">
                <a:solidFill>
                  <a:schemeClr val="bg1"/>
                </a:solidFill>
              </a:rPr>
              <a:t>nach unten und außen</a:t>
            </a:r>
            <a:r>
              <a:rPr lang="en-US" sz="1200" dirty="0">
                <a:solidFill>
                  <a:schemeClr val="bg1"/>
                </a:solidFill>
              </a:rPr>
              <a:t> verbunden? </a:t>
            </a:r>
            <a:r>
              <a:rPr lang="en-US" sz="1200" dirty="0">
                <a:solidFill>
                  <a:srgbClr val="660066"/>
                </a:solidFill>
              </a:rPr>
              <a:t>Mir ist keine bekannt</a:t>
            </a: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8277E4B1-99BE-413D-B95C-3AF7FCBD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1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880F5FB0-1DA0-43A3-B81F-C2459F254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5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6A134DB4-498C-4428-9542-5F2FC027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569" y="1143000"/>
            <a:ext cx="1676400" cy="5334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C75E4251-C143-4961-9581-29AD406B7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369" y="2971800"/>
            <a:ext cx="1905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7587A112-3914-4E8D-9E84-2C714A227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69F1051E-DF7B-4ED9-8FB7-48C532C0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0A40E556-3E5D-47AF-83A5-EF2326259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21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" name="Oval 13">
            <a:extLst>
              <a:ext uri="{FF2B5EF4-FFF2-40B4-BE49-F238E27FC236}">
                <a16:creationId xmlns:a16="http://schemas.microsoft.com/office/drawing/2014/main" id="{9AB5C095-D8E0-4E3F-A49E-B1909A4FF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5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4" name="Oval 14">
            <a:extLst>
              <a:ext uri="{FF2B5EF4-FFF2-40B4-BE49-F238E27FC236}">
                <a16:creationId xmlns:a16="http://schemas.microsoft.com/office/drawing/2014/main" id="{5803D460-CFC9-423D-BE36-821468472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1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" name="Line 15">
            <a:extLst>
              <a:ext uri="{FF2B5EF4-FFF2-40B4-BE49-F238E27FC236}">
                <a16:creationId xmlns:a16="http://schemas.microsoft.com/office/drawing/2014/main" id="{4C0DB351-9AB4-4E28-92E3-86776BCA5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16">
            <a:extLst>
              <a:ext uri="{FF2B5EF4-FFF2-40B4-BE49-F238E27FC236}">
                <a16:creationId xmlns:a16="http://schemas.microsoft.com/office/drawing/2014/main" id="{D4B5C1A5-A18B-4764-812E-321B90B7E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Oval 17">
            <a:extLst>
              <a:ext uri="{FF2B5EF4-FFF2-40B4-BE49-F238E27FC236}">
                <a16:creationId xmlns:a16="http://schemas.microsoft.com/office/drawing/2014/main" id="{6ECE9FF8-320A-4A75-B133-5291CF8E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7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8" name="Oval 18">
            <a:extLst>
              <a:ext uri="{FF2B5EF4-FFF2-40B4-BE49-F238E27FC236}">
                <a16:creationId xmlns:a16="http://schemas.microsoft.com/office/drawing/2014/main" id="{C12E8430-A0A8-4571-8578-B6FFA6F07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1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" name="Oval 19">
            <a:extLst>
              <a:ext uri="{FF2B5EF4-FFF2-40B4-BE49-F238E27FC236}">
                <a16:creationId xmlns:a16="http://schemas.microsoft.com/office/drawing/2014/main" id="{D2EAE58A-85B8-425B-86DA-B7E600C93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7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CEF8B7E2-C405-43A2-AC49-B65B7882D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53" y="1152086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889DE429-240A-490A-8EA9-6B6DAF44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25" y="1143000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2" name="Text Box 21">
            <a:extLst>
              <a:ext uri="{FF2B5EF4-FFF2-40B4-BE49-F238E27FC236}">
                <a16:creationId xmlns:a16="http://schemas.microsoft.com/office/drawing/2014/main" id="{C0EEC425-AF31-4DC7-BA9D-1EC6D268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44" y="1225826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3" name="Text Box 21">
            <a:extLst>
              <a:ext uri="{FF2B5EF4-FFF2-40B4-BE49-F238E27FC236}">
                <a16:creationId xmlns:a16="http://schemas.microsoft.com/office/drawing/2014/main" id="{3EA4715E-EABE-426B-9C5F-CE693AAF9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7720" y="1219200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4" name="Text Box 8">
            <a:extLst>
              <a:ext uri="{FF2B5EF4-FFF2-40B4-BE49-F238E27FC236}">
                <a16:creationId xmlns:a16="http://schemas.microsoft.com/office/drawing/2014/main" id="{0A3092EA-0192-467F-A3B2-205561863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931" y="1143000"/>
            <a:ext cx="1905000" cy="56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Ektopie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der Linse </a:t>
            </a:r>
            <a:r>
              <a:rPr lang="en-US" altLang="en-US" sz="1200" b="1" i="1" dirty="0">
                <a:solidFill>
                  <a:srgbClr val="0000FF"/>
                </a:solidFill>
              </a:rPr>
              <a:t>und der Pupille</a:t>
            </a:r>
          </a:p>
        </p:txBody>
      </p:sp>
      <p:sp>
        <p:nvSpPr>
          <p:cNvPr id="55" name="Text Box 20">
            <a:extLst>
              <a:ext uri="{FF2B5EF4-FFF2-40B4-BE49-F238E27FC236}">
                <a16:creationId xmlns:a16="http://schemas.microsoft.com/office/drawing/2014/main" id="{CA7CD5D5-5F90-4664-AF4A-EFE0AA725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6969" y="3027363"/>
            <a:ext cx="1911350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Homocystinurie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A8ED2E7-DE9C-4F0B-9656-ACA94DB82DD4}"/>
              </a:ext>
            </a:extLst>
          </p:cNvPr>
          <p:cNvSpPr txBox="1"/>
          <p:nvPr/>
        </p:nvSpPr>
        <p:spPr>
          <a:xfrm>
            <a:off x="4495800" y="5886201"/>
            <a:ext cx="3951885" cy="830997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welche Richtung verschieben sich die Linsen bei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Marfan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tendenziell?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Superotemporal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CC893DE-A7E6-4C9B-91CE-D885D00C260E}"/>
              </a:ext>
            </a:extLst>
          </p:cNvPr>
          <p:cNvSpPr/>
          <p:nvPr/>
        </p:nvSpPr>
        <p:spPr>
          <a:xfrm>
            <a:off x="3131190" y="5650090"/>
            <a:ext cx="1440809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Box 21">
            <a:extLst>
              <a:ext uri="{FF2B5EF4-FFF2-40B4-BE49-F238E27FC236}">
                <a16:creationId xmlns:a16="http://schemas.microsoft.com/office/drawing/2014/main" id="{E5159E0D-2262-4013-B323-FE6C32C9E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395" y="3103553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1" name="Text Box 21">
            <a:extLst>
              <a:ext uri="{FF2B5EF4-FFF2-40B4-BE49-F238E27FC236}">
                <a16:creationId xmlns:a16="http://schemas.microsoft.com/office/drawing/2014/main" id="{3389F02B-64F4-4CE6-9C19-4720D1318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470" y="3096927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56" name="Star: 5 Points 55">
            <a:extLst>
              <a:ext uri="{FF2B5EF4-FFF2-40B4-BE49-F238E27FC236}">
                <a16:creationId xmlns:a16="http://schemas.microsoft.com/office/drawing/2014/main" id="{2CE32A73-E56A-487D-A570-EC7B94B59C84}"/>
              </a:ext>
            </a:extLst>
          </p:cNvPr>
          <p:cNvSpPr/>
          <p:nvPr/>
        </p:nvSpPr>
        <p:spPr>
          <a:xfrm>
            <a:off x="990600" y="3041948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tar: 5 Points 56">
            <a:extLst>
              <a:ext uri="{FF2B5EF4-FFF2-40B4-BE49-F238E27FC236}">
                <a16:creationId xmlns:a16="http://schemas.microsoft.com/office/drawing/2014/main" id="{AC3E8BBE-898F-43E1-BD8F-28F72248CC24}"/>
              </a:ext>
            </a:extLst>
          </p:cNvPr>
          <p:cNvSpPr/>
          <p:nvPr/>
        </p:nvSpPr>
        <p:spPr>
          <a:xfrm>
            <a:off x="2590800" y="3033795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tar: 5 Points 58">
            <a:extLst>
              <a:ext uri="{FF2B5EF4-FFF2-40B4-BE49-F238E27FC236}">
                <a16:creationId xmlns:a16="http://schemas.microsoft.com/office/drawing/2014/main" id="{2580D658-6CFD-446F-AF94-922629135FCB}"/>
              </a:ext>
            </a:extLst>
          </p:cNvPr>
          <p:cNvSpPr/>
          <p:nvPr/>
        </p:nvSpPr>
        <p:spPr>
          <a:xfrm>
            <a:off x="6080238" y="3041948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tar: 5 Points 61">
            <a:extLst>
              <a:ext uri="{FF2B5EF4-FFF2-40B4-BE49-F238E27FC236}">
                <a16:creationId xmlns:a16="http://schemas.microsoft.com/office/drawing/2014/main" id="{491D67AF-7ACE-412C-85A6-BB089A998E85}"/>
              </a:ext>
            </a:extLst>
          </p:cNvPr>
          <p:cNvSpPr/>
          <p:nvPr/>
        </p:nvSpPr>
        <p:spPr>
          <a:xfrm>
            <a:off x="7680438" y="3033795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909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--Alport-Syndrom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C1C65C-4C39-45A4-AE75-0E7F109AE9E9}"/>
              </a:ext>
            </a:extLst>
          </p:cNvPr>
          <p:cNvSpPr txBox="1"/>
          <p:nvPr/>
        </p:nvSpPr>
        <p:spPr>
          <a:xfrm>
            <a:off x="2031418" y="4127718"/>
            <a:ext cx="6241902" cy="1815882"/>
          </a:xfrm>
          <a:prstGeom prst="rect">
            <a:avLst/>
          </a:prstGeom>
          <a:solidFill>
            <a:srgbClr val="92D05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Wie lautet der Name des Proteins, das bei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abnormal ist?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Fibrillin</a:t>
            </a:r>
          </a:p>
          <a:p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Welche drei Strukturen/Systeme weisen beim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Marfan-Syndrom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Anomalien auf?</a:t>
            </a:r>
          </a:p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--Das Auge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(na klar)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--Das Herz-Kreislauf-System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--Der Bewegungsapparat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BCE83-ABF8-4691-9DC0-A40F13F82986}"/>
              </a:ext>
            </a:extLst>
          </p:cNvPr>
          <p:cNvSpPr txBox="1"/>
          <p:nvPr/>
        </p:nvSpPr>
        <p:spPr>
          <a:xfrm>
            <a:off x="3051177" y="4038600"/>
            <a:ext cx="5011095" cy="1933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hoch ist der Anteil der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Marfan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-Patienten, bei denen Augenanomalien auftreten?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Mindestens 80 %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Ist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eine häufige Augenmanifestation?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Nein</a:t>
            </a:r>
          </a:p>
          <a:p>
            <a:pPr eaLnBrk="1" hangingPunct="1"/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In Ordnung, welche Augenanomalien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treten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dann häufig 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auf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 Kurzsichtigkeit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Linsenektopie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5385E9-C587-410C-BE25-6B067F345810}"/>
              </a:ext>
            </a:extLst>
          </p:cNvPr>
          <p:cNvSpPr/>
          <p:nvPr/>
        </p:nvSpPr>
        <p:spPr>
          <a:xfrm>
            <a:off x="2026209" y="4756620"/>
            <a:ext cx="982500" cy="495156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59196C-B7B7-4D10-BE43-8EE9087C54DE}"/>
              </a:ext>
            </a:extLst>
          </p:cNvPr>
          <p:cNvSpPr/>
          <p:nvPr/>
        </p:nvSpPr>
        <p:spPr>
          <a:xfrm>
            <a:off x="283064" y="1075886"/>
            <a:ext cx="8577871" cy="2581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55EB49-C4D9-471D-9883-3A732F4093E4}"/>
              </a:ext>
            </a:extLst>
          </p:cNvPr>
          <p:cNvSpPr txBox="1"/>
          <p:nvPr/>
        </p:nvSpPr>
        <p:spPr>
          <a:xfrm>
            <a:off x="441700" y="3786355"/>
            <a:ext cx="8230138" cy="830997"/>
          </a:xfrm>
          <a:prstGeom prst="rect">
            <a:avLst/>
          </a:prstGeom>
          <a:solidFill>
            <a:srgbClr val="6600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Welche Erkrankung geht mit einer Verschiebung </a:t>
            </a:r>
            <a:r>
              <a:rPr lang="en-US" sz="1200" b="1" dirty="0" err="1">
                <a:solidFill>
                  <a:schemeClr val="bg1"/>
                </a:solidFill>
              </a:rPr>
              <a:t>nach oben</a:t>
            </a:r>
            <a:r>
              <a:rPr lang="en-US" sz="1200" i="1" dirty="0">
                <a:solidFill>
                  <a:schemeClr val="bg1"/>
                </a:solidFill>
              </a:rPr>
              <a:t> einher? </a:t>
            </a:r>
            <a:r>
              <a:rPr lang="en-US" sz="1200" dirty="0">
                <a:solidFill>
                  <a:schemeClr val="bg1"/>
                </a:solidFill>
              </a:rPr>
              <a:t>Ectopia </a:t>
            </a:r>
            <a:r>
              <a:rPr lang="en-US" sz="1200" dirty="0" err="1">
                <a:solidFill>
                  <a:schemeClr val="bg1"/>
                </a:solidFill>
              </a:rPr>
              <a:t>lentis </a:t>
            </a:r>
            <a:r>
              <a:rPr lang="en-US" sz="1200" dirty="0">
                <a:solidFill>
                  <a:schemeClr val="bg1"/>
                </a:solidFill>
              </a:rPr>
              <a:t>et pupillae</a:t>
            </a:r>
          </a:p>
          <a:p>
            <a:r>
              <a:rPr lang="en-US" sz="1200" i="1" dirty="0">
                <a:solidFill>
                  <a:schemeClr val="bg1"/>
                </a:solidFill>
              </a:rPr>
              <a:t>Welche Erkrankung ist mit einer Verschiebung </a:t>
            </a:r>
            <a:r>
              <a:rPr lang="en-US" sz="1200" i="1" dirty="0" err="1">
                <a:solidFill>
                  <a:schemeClr val="bg1"/>
                </a:solidFill>
              </a:rPr>
              <a:t>nach unten und innen</a:t>
            </a:r>
            <a:r>
              <a:rPr lang="en-US" sz="1200" i="1" dirty="0">
                <a:solidFill>
                  <a:schemeClr val="bg1"/>
                </a:solidFill>
              </a:rPr>
              <a:t> verbunden? </a:t>
            </a:r>
            <a:r>
              <a:rPr lang="en-US" sz="1200" dirty="0">
                <a:solidFill>
                  <a:schemeClr val="bg1"/>
                </a:solidFill>
              </a:rPr>
              <a:t>Homocystinurie</a:t>
            </a:r>
          </a:p>
          <a:p>
            <a:r>
              <a:rPr lang="en-US" sz="1200" dirty="0">
                <a:solidFill>
                  <a:schemeClr val="bg1"/>
                </a:solidFill>
              </a:rPr>
              <a:t>Welche Erkrankung ist mit einer Verschiebung </a:t>
            </a:r>
            <a:r>
              <a:rPr lang="en-US" sz="1200" b="1" i="1" dirty="0" err="1">
                <a:solidFill>
                  <a:schemeClr val="bg1"/>
                </a:solidFill>
              </a:rPr>
              <a:t>nach unten und außen</a:t>
            </a:r>
            <a:r>
              <a:rPr lang="en-US" sz="1200" dirty="0">
                <a:solidFill>
                  <a:schemeClr val="bg1"/>
                </a:solidFill>
              </a:rPr>
              <a:t> verbunden? Mir ist keine bekannt</a:t>
            </a: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8277E4B1-99BE-413D-B95C-3AF7FCBD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1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880F5FB0-1DA0-43A3-B81F-C2459F254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531" y="2971800"/>
            <a:ext cx="1087438" cy="6096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 b="1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6A134DB4-498C-4428-9542-5F2FC027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569" y="1143000"/>
            <a:ext cx="1676400" cy="53340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C75E4251-C143-4961-9581-29AD406B7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369" y="2971800"/>
            <a:ext cx="1905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7587A112-3914-4E8D-9E84-2C714A227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69F1051E-DF7B-4ED9-8FB7-48C532C0C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21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0A40E556-3E5D-47AF-83A5-EF2326259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21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" name="Oval 13">
            <a:extLst>
              <a:ext uri="{FF2B5EF4-FFF2-40B4-BE49-F238E27FC236}">
                <a16:creationId xmlns:a16="http://schemas.microsoft.com/office/drawing/2014/main" id="{9AB5C095-D8E0-4E3F-A49E-B1909A4FF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5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4" name="Oval 14">
            <a:extLst>
              <a:ext uri="{FF2B5EF4-FFF2-40B4-BE49-F238E27FC236}">
                <a16:creationId xmlns:a16="http://schemas.microsoft.com/office/drawing/2014/main" id="{5803D460-CFC9-423D-BE36-821468472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1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5" name="Line 15">
            <a:extLst>
              <a:ext uri="{FF2B5EF4-FFF2-40B4-BE49-F238E27FC236}">
                <a16:creationId xmlns:a16="http://schemas.microsoft.com/office/drawing/2014/main" id="{4C0DB351-9AB4-4E28-92E3-86776BCA5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16">
            <a:extLst>
              <a:ext uri="{FF2B5EF4-FFF2-40B4-BE49-F238E27FC236}">
                <a16:creationId xmlns:a16="http://schemas.microsoft.com/office/drawing/2014/main" id="{D4B5C1A5-A18B-4764-812E-321B90B7E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769" y="1600200"/>
            <a:ext cx="1752600" cy="13716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Oval 17">
            <a:extLst>
              <a:ext uri="{FF2B5EF4-FFF2-40B4-BE49-F238E27FC236}">
                <a16:creationId xmlns:a16="http://schemas.microsoft.com/office/drawing/2014/main" id="{6ECE9FF8-320A-4A75-B133-5291CF8E3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769" y="1905000"/>
            <a:ext cx="1828800" cy="762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8" name="Oval 18">
            <a:extLst>
              <a:ext uri="{FF2B5EF4-FFF2-40B4-BE49-F238E27FC236}">
                <a16:creationId xmlns:a16="http://schemas.microsoft.com/office/drawing/2014/main" id="{C12E8430-A0A8-4571-8578-B6FFA6F07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169" y="1905000"/>
            <a:ext cx="762000" cy="76200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9" name="Oval 19">
            <a:extLst>
              <a:ext uri="{FF2B5EF4-FFF2-40B4-BE49-F238E27FC236}">
                <a16:creationId xmlns:a16="http://schemas.microsoft.com/office/drawing/2014/main" id="{D2EAE58A-85B8-425B-86DA-B7E600C93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769" y="213360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CEF8B7E2-C405-43A2-AC49-B65B7882D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53" y="1152086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889DE429-240A-490A-8EA9-6B6DAF44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25" y="1143000"/>
            <a:ext cx="969475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b="1"/>
          </a:p>
        </p:txBody>
      </p:sp>
      <p:sp>
        <p:nvSpPr>
          <p:cNvPr id="52" name="Text Box 21">
            <a:extLst>
              <a:ext uri="{FF2B5EF4-FFF2-40B4-BE49-F238E27FC236}">
                <a16:creationId xmlns:a16="http://schemas.microsoft.com/office/drawing/2014/main" id="{C0EEC425-AF31-4DC7-BA9D-1EC6D268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44" y="1225826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3" name="Text Box 21">
            <a:extLst>
              <a:ext uri="{FF2B5EF4-FFF2-40B4-BE49-F238E27FC236}">
                <a16:creationId xmlns:a16="http://schemas.microsoft.com/office/drawing/2014/main" id="{3EA4715E-EABE-426B-9C5F-CE693AAF9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7720" y="1219200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0000FF"/>
                </a:solidFill>
              </a:rPr>
              <a:t>Marfan</a:t>
            </a:r>
            <a:endParaRPr lang="en-US" altLang="en-US" sz="1600" b="1" i="1" dirty="0">
              <a:solidFill>
                <a:srgbClr val="0000FF"/>
              </a:solidFill>
            </a:endParaRPr>
          </a:p>
        </p:txBody>
      </p:sp>
      <p:sp>
        <p:nvSpPr>
          <p:cNvPr id="54" name="Text Box 8">
            <a:extLst>
              <a:ext uri="{FF2B5EF4-FFF2-40B4-BE49-F238E27FC236}">
                <a16:creationId xmlns:a16="http://schemas.microsoft.com/office/drawing/2014/main" id="{0A3092EA-0192-467F-A3B2-205561863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931" y="1143000"/>
            <a:ext cx="1905000" cy="56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0000FF"/>
                </a:solidFill>
              </a:rPr>
              <a:t>Ektopie </a:t>
            </a:r>
            <a:r>
              <a:rPr lang="en-US" altLang="en-US" sz="1200" b="1" i="1" dirty="0" err="1">
                <a:solidFill>
                  <a:srgbClr val="0000FF"/>
                </a:solidFill>
              </a:rPr>
              <a:t>der Linse </a:t>
            </a:r>
            <a:r>
              <a:rPr lang="en-US" altLang="en-US" sz="1200" b="1" i="1" dirty="0">
                <a:solidFill>
                  <a:srgbClr val="0000FF"/>
                </a:solidFill>
              </a:rPr>
              <a:t>und der Pupille</a:t>
            </a:r>
          </a:p>
        </p:txBody>
      </p:sp>
      <p:sp>
        <p:nvSpPr>
          <p:cNvPr id="55" name="Text Box 20">
            <a:extLst>
              <a:ext uri="{FF2B5EF4-FFF2-40B4-BE49-F238E27FC236}">
                <a16:creationId xmlns:a16="http://schemas.microsoft.com/office/drawing/2014/main" id="{CA7CD5D5-5F90-4664-AF4A-EFE0AA725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6969" y="3027363"/>
            <a:ext cx="1911350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Homocystinurie</a:t>
            </a:r>
          </a:p>
        </p:txBody>
      </p:sp>
      <p:sp>
        <p:nvSpPr>
          <p:cNvPr id="56" name="Text Box 23">
            <a:extLst>
              <a:ext uri="{FF2B5EF4-FFF2-40B4-BE49-F238E27FC236}">
                <a16:creationId xmlns:a16="http://schemas.microsoft.com/office/drawing/2014/main" id="{B2D42B21-A4C3-4F81-8705-1A046A958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6231" y="3046843"/>
            <a:ext cx="10318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(mir ist nichts</a:t>
            </a:r>
          </a:p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57" name="Text Box 24">
            <a:extLst>
              <a:ext uri="{FF2B5EF4-FFF2-40B4-BE49-F238E27FC236}">
                <a16:creationId xmlns:a16="http://schemas.microsoft.com/office/drawing/2014/main" id="{E0D0A66B-09CA-4FD1-BE6B-762EE6A94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1631" y="3040243"/>
            <a:ext cx="10318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(nichts, wovon ich</a:t>
            </a:r>
          </a:p>
          <a:p>
            <a:pPr algn="ctr" eaLnBrk="1" hangingPunct="1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weiß)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A8ED2E7-DE9C-4F0B-9656-ACA94DB82DD4}"/>
              </a:ext>
            </a:extLst>
          </p:cNvPr>
          <p:cNvSpPr txBox="1"/>
          <p:nvPr/>
        </p:nvSpPr>
        <p:spPr>
          <a:xfrm>
            <a:off x="4495800" y="5886201"/>
            <a:ext cx="3951885" cy="57964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In welche Richtung verschieben sich die Linsen bei Marfan tendenziell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superotemporal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CC893DE-A7E6-4C9B-91CE-D885D00C260E}"/>
              </a:ext>
            </a:extLst>
          </p:cNvPr>
          <p:cNvSpPr/>
          <p:nvPr/>
        </p:nvSpPr>
        <p:spPr>
          <a:xfrm>
            <a:off x="3131190" y="5650090"/>
            <a:ext cx="1440809" cy="495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tar: 5 Points 58">
            <a:extLst>
              <a:ext uri="{FF2B5EF4-FFF2-40B4-BE49-F238E27FC236}">
                <a16:creationId xmlns:a16="http://schemas.microsoft.com/office/drawing/2014/main" id="{129EDAAF-6F50-4A3C-9968-D2E8A26DCEA0}"/>
              </a:ext>
            </a:extLst>
          </p:cNvPr>
          <p:cNvSpPr/>
          <p:nvPr/>
        </p:nvSpPr>
        <p:spPr>
          <a:xfrm>
            <a:off x="990600" y="3041948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615F59BB-E43D-4525-9720-B275EE529961}"/>
              </a:ext>
            </a:extLst>
          </p:cNvPr>
          <p:cNvSpPr/>
          <p:nvPr/>
        </p:nvSpPr>
        <p:spPr>
          <a:xfrm>
            <a:off x="2590800" y="3033795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tar: 5 Points 60">
            <a:extLst>
              <a:ext uri="{FF2B5EF4-FFF2-40B4-BE49-F238E27FC236}">
                <a16:creationId xmlns:a16="http://schemas.microsoft.com/office/drawing/2014/main" id="{D1456875-0790-4F0D-B254-DAD14E56D285}"/>
              </a:ext>
            </a:extLst>
          </p:cNvPr>
          <p:cNvSpPr/>
          <p:nvPr/>
        </p:nvSpPr>
        <p:spPr>
          <a:xfrm>
            <a:off x="6080238" y="3041948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tar: 5 Points 61">
            <a:extLst>
              <a:ext uri="{FF2B5EF4-FFF2-40B4-BE49-F238E27FC236}">
                <a16:creationId xmlns:a16="http://schemas.microsoft.com/office/drawing/2014/main" id="{0E24FC02-F560-46F4-96BE-05624BF52A9E}"/>
              </a:ext>
            </a:extLst>
          </p:cNvPr>
          <p:cNvSpPr/>
          <p:nvPr/>
        </p:nvSpPr>
        <p:spPr>
          <a:xfrm>
            <a:off x="7680438" y="3033795"/>
            <a:ext cx="472962" cy="3870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495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--Alport-Syndrom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7D447A-DEB7-4953-B927-15290978A8B4}"/>
              </a:ext>
            </a:extLst>
          </p:cNvPr>
          <p:cNvSpPr txBox="1"/>
          <p:nvPr/>
        </p:nvSpPr>
        <p:spPr>
          <a:xfrm>
            <a:off x="1223668" y="3379711"/>
            <a:ext cx="5873652" cy="2893100"/>
          </a:xfrm>
          <a:prstGeom prst="rect">
            <a:avLst/>
          </a:prstGeom>
          <a:solidFill>
            <a:srgbClr val="AEF76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für eine Erkrankung ist das Alport-Syndrom?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familiäres okulorenales Syndrom</a:t>
            </a:r>
            <a:endParaRPr lang="en-US" sz="1400" dirty="0">
              <a:solidFill>
                <a:srgbClr val="AEF765"/>
              </a:solidFill>
            </a:endParaRP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Ein weiteres familiäres okulorenales Syndrom wird oft zusammen mit dem Alport-Syndrom erwähnt. Wie lautet dessen namensgebender Begriff?</a:t>
            </a:r>
          </a:p>
          <a:p>
            <a:r>
              <a:rPr lang="en-US" sz="1200" dirty="0">
                <a:solidFill>
                  <a:srgbClr val="AEF765"/>
                </a:solidFill>
              </a:rPr>
              <a:t>Lowe-Syndrom</a:t>
            </a: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das klassische Leitsymptom der familiären okulorenalen Syndrome (Hinweis: Es ist </a:t>
            </a:r>
            <a:r>
              <a:rPr lang="en-US" sz="1200" i="1" dirty="0" err="1">
                <a:solidFill>
                  <a:srgbClr val="AEF765"/>
                </a:solidFill>
              </a:rPr>
              <a:t>nicht okulär</a:t>
            </a:r>
            <a:r>
              <a:rPr lang="en-US" sz="1200" i="1" dirty="0">
                <a:solidFill>
                  <a:srgbClr val="AEF765"/>
                </a:solidFill>
              </a:rPr>
              <a:t>)?</a:t>
            </a:r>
          </a:p>
          <a:p>
            <a:r>
              <a:rPr lang="en-US" sz="1200" dirty="0">
                <a:solidFill>
                  <a:srgbClr val="AEF765"/>
                </a:solidFill>
              </a:rPr>
              <a:t>Hämaturie</a:t>
            </a: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der klassische Befund an der Linse bei den familiären okulorenalen Syndromen?</a:t>
            </a:r>
          </a:p>
          <a:p>
            <a:r>
              <a:rPr lang="en-US" sz="1200" b="1" dirty="0">
                <a:solidFill>
                  <a:srgbClr val="AEF765"/>
                </a:solidFill>
              </a:rPr>
              <a:t>Lentikonus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E01811-9BFE-495C-8663-04BD5EC9B5C2}"/>
              </a:ext>
            </a:extLst>
          </p:cNvPr>
          <p:cNvSpPr/>
          <p:nvPr/>
        </p:nvSpPr>
        <p:spPr>
          <a:xfrm>
            <a:off x="1492872" y="3582622"/>
            <a:ext cx="1587985" cy="2303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120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--Alport-Syndrom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7D447A-DEB7-4953-B927-15290978A8B4}"/>
              </a:ext>
            </a:extLst>
          </p:cNvPr>
          <p:cNvSpPr txBox="1"/>
          <p:nvPr/>
        </p:nvSpPr>
        <p:spPr>
          <a:xfrm>
            <a:off x="1223668" y="3379711"/>
            <a:ext cx="5873652" cy="2893100"/>
          </a:xfrm>
          <a:prstGeom prst="rect">
            <a:avLst/>
          </a:prstGeom>
          <a:solidFill>
            <a:srgbClr val="AEF76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für eine Erkrankung ist das Alport-Syndrom?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familiäres okulorenales Syndrom</a:t>
            </a:r>
            <a:endParaRPr lang="en-US" sz="1400" dirty="0">
              <a:solidFill>
                <a:srgbClr val="AEF765"/>
              </a:solidFill>
            </a:endParaRP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Ein weiteres familiäres okulorenales Syndrom wird oft zusammen mit dem Alport-Syndrom erwähnt. Wie lautet dessen namensgebender Begriff?</a:t>
            </a:r>
          </a:p>
          <a:p>
            <a:r>
              <a:rPr lang="en-US" sz="1200" dirty="0">
                <a:solidFill>
                  <a:srgbClr val="AEF765"/>
                </a:solidFill>
              </a:rPr>
              <a:t>Lowe-Syndrom</a:t>
            </a: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das klassische Leitsymptom der familiären okulorenalen Syndrome (Hinweis: Es ist </a:t>
            </a:r>
            <a:r>
              <a:rPr lang="en-US" sz="1200" i="1" dirty="0" err="1">
                <a:solidFill>
                  <a:srgbClr val="AEF765"/>
                </a:solidFill>
              </a:rPr>
              <a:t>nicht okulär</a:t>
            </a:r>
            <a:r>
              <a:rPr lang="en-US" sz="1200" i="1" dirty="0">
                <a:solidFill>
                  <a:srgbClr val="AEF765"/>
                </a:solidFill>
              </a:rPr>
              <a:t>)?</a:t>
            </a:r>
          </a:p>
          <a:p>
            <a:r>
              <a:rPr lang="en-US" sz="1200" dirty="0">
                <a:solidFill>
                  <a:srgbClr val="AEF765"/>
                </a:solidFill>
              </a:rPr>
              <a:t>Hämaturie</a:t>
            </a: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der klassische Befund an der Linse bei den familiären okulorenalen Syndromen?</a:t>
            </a:r>
          </a:p>
          <a:p>
            <a:r>
              <a:rPr lang="en-US" sz="1200" b="1" dirty="0">
                <a:solidFill>
                  <a:srgbClr val="AEF765"/>
                </a:solidFill>
              </a:rPr>
              <a:t>Lentikonus</a:t>
            </a:r>
          </a:p>
        </p:txBody>
      </p:sp>
    </p:spTree>
    <p:extLst>
      <p:ext uri="{BB962C8B-B14F-4D97-AF65-F5344CB8AC3E}">
        <p14:creationId xmlns:p14="http://schemas.microsoft.com/office/powerpoint/2010/main" val="2601477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--Alport-Syndrom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7D447A-DEB7-4953-B927-15290978A8B4}"/>
              </a:ext>
            </a:extLst>
          </p:cNvPr>
          <p:cNvSpPr txBox="1"/>
          <p:nvPr/>
        </p:nvSpPr>
        <p:spPr>
          <a:xfrm>
            <a:off x="1223668" y="3379711"/>
            <a:ext cx="5873652" cy="2893100"/>
          </a:xfrm>
          <a:prstGeom prst="rect">
            <a:avLst/>
          </a:prstGeom>
          <a:solidFill>
            <a:srgbClr val="AEF76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für eine Erkrankung ist das Alport-Syndrom?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familiäres okulorenales 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Ein weiteres familiäres okulorenales Syndrom wird oft zusammen mit dem Alport-Syndrom erwähnt. Wie lautet dessen namensgebender Begriff?</a:t>
            </a:r>
            <a:endParaRPr lang="en-US" sz="1400" i="1" dirty="0">
              <a:solidFill>
                <a:srgbClr val="AEF765"/>
              </a:solidFill>
            </a:endParaRPr>
          </a:p>
          <a:p>
            <a:r>
              <a:rPr lang="en-US" sz="1200" dirty="0">
                <a:solidFill>
                  <a:srgbClr val="AEF765"/>
                </a:solidFill>
              </a:rPr>
              <a:t>Lowe-Syndrom</a:t>
            </a: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das klassische Leitsymptom der familiären okulorenalen Syndrome (Hinweis: Es ist </a:t>
            </a:r>
            <a:r>
              <a:rPr lang="en-US" sz="1200" i="1" dirty="0" err="1">
                <a:solidFill>
                  <a:srgbClr val="AEF765"/>
                </a:solidFill>
              </a:rPr>
              <a:t>nicht okulär</a:t>
            </a:r>
            <a:r>
              <a:rPr lang="en-US" sz="1200" i="1" dirty="0">
                <a:solidFill>
                  <a:srgbClr val="AEF765"/>
                </a:solidFill>
              </a:rPr>
              <a:t>)?</a:t>
            </a:r>
          </a:p>
          <a:p>
            <a:r>
              <a:rPr lang="en-US" sz="1200" dirty="0">
                <a:solidFill>
                  <a:srgbClr val="AEF765"/>
                </a:solidFill>
              </a:rPr>
              <a:t>Hämaturie</a:t>
            </a: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der klassische Befund an der Linse bei den familiären okulorenalen Syndromen?</a:t>
            </a:r>
          </a:p>
          <a:p>
            <a:r>
              <a:rPr lang="en-US" sz="1200" b="1" dirty="0">
                <a:solidFill>
                  <a:srgbClr val="AEF765"/>
                </a:solidFill>
              </a:rPr>
              <a:t>Lentikonus</a:t>
            </a:r>
          </a:p>
        </p:txBody>
      </p:sp>
    </p:spTree>
    <p:extLst>
      <p:ext uri="{BB962C8B-B14F-4D97-AF65-F5344CB8AC3E}">
        <p14:creationId xmlns:p14="http://schemas.microsoft.com/office/powerpoint/2010/main" val="34521201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--Alport-Syndrom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7D447A-DEB7-4953-B927-15290978A8B4}"/>
              </a:ext>
            </a:extLst>
          </p:cNvPr>
          <p:cNvSpPr txBox="1"/>
          <p:nvPr/>
        </p:nvSpPr>
        <p:spPr>
          <a:xfrm>
            <a:off x="1223668" y="3379711"/>
            <a:ext cx="5873652" cy="2893100"/>
          </a:xfrm>
          <a:prstGeom prst="rect">
            <a:avLst/>
          </a:prstGeom>
          <a:solidFill>
            <a:srgbClr val="AEF76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für eine Erkrankung ist das Alport-Syndrom?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familiäres okulorenales 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Ein weiteres familiäres okulorenales Syndrom wird oft zusammen mit dem Alport-Syndrom erwähnt. Wie lautet dessen namensgebender Begriff?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Lowe-Syndrom</a:t>
            </a:r>
            <a:endParaRPr lang="en-US" sz="1400" dirty="0">
              <a:solidFill>
                <a:srgbClr val="AEF765"/>
              </a:solidFill>
            </a:endParaRP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das klassische Leitsymptom der familiären okulorenalen Syndrome (Hinweis: Es ist </a:t>
            </a:r>
            <a:r>
              <a:rPr lang="en-US" sz="1200" i="1" dirty="0" err="1">
                <a:solidFill>
                  <a:srgbClr val="AEF765"/>
                </a:solidFill>
              </a:rPr>
              <a:t>nicht okulär</a:t>
            </a:r>
            <a:r>
              <a:rPr lang="en-US" sz="1200" i="1" dirty="0">
                <a:solidFill>
                  <a:srgbClr val="AEF765"/>
                </a:solidFill>
              </a:rPr>
              <a:t>)?</a:t>
            </a:r>
          </a:p>
          <a:p>
            <a:r>
              <a:rPr lang="en-US" sz="1200" dirty="0">
                <a:solidFill>
                  <a:srgbClr val="AEF765"/>
                </a:solidFill>
              </a:rPr>
              <a:t>Hämaturie</a:t>
            </a: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der klassische Befund an der Linse bei den familiären okulorenalen Syndromen?</a:t>
            </a:r>
          </a:p>
          <a:p>
            <a:r>
              <a:rPr lang="en-US" sz="1200" b="1" dirty="0">
                <a:solidFill>
                  <a:srgbClr val="AEF765"/>
                </a:solidFill>
              </a:rPr>
              <a:t>Lentikonus</a:t>
            </a:r>
          </a:p>
        </p:txBody>
      </p:sp>
    </p:spTree>
    <p:extLst>
      <p:ext uri="{BB962C8B-B14F-4D97-AF65-F5344CB8AC3E}">
        <p14:creationId xmlns:p14="http://schemas.microsoft.com/office/powerpoint/2010/main" val="23652936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59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--Alport-Syndrom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7D447A-DEB7-4953-B927-15290978A8B4}"/>
              </a:ext>
            </a:extLst>
          </p:cNvPr>
          <p:cNvSpPr txBox="1"/>
          <p:nvPr/>
        </p:nvSpPr>
        <p:spPr>
          <a:xfrm>
            <a:off x="1223668" y="3379711"/>
            <a:ext cx="5873652" cy="2893100"/>
          </a:xfrm>
          <a:prstGeom prst="rect">
            <a:avLst/>
          </a:prstGeom>
          <a:solidFill>
            <a:srgbClr val="AEF76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für eine Erkrankung ist das Alport-Syndrom?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familiäres okulorenales 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Ein weiteres familiäres okulorenales Syndrom wird oft zusammen mit dem Alport-Syndrom erwähnt. Wie lautet dessen namensgebender Begriff?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Lowe-Syndrom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das klassische Leitsymptom der familiären okulorenalen Syndrome (Hinweis: Es ist </a:t>
            </a:r>
            <a:r>
              <a:rPr lang="en-US" sz="1200" i="1" dirty="0" err="1">
                <a:solidFill>
                  <a:srgbClr val="0000FF"/>
                </a:solidFill>
              </a:rPr>
              <a:t>nicht okulär</a:t>
            </a:r>
            <a:r>
              <a:rPr lang="en-US" sz="1200" i="1" dirty="0">
                <a:solidFill>
                  <a:srgbClr val="0000FF"/>
                </a:solidFill>
              </a:rPr>
              <a:t>)?</a:t>
            </a:r>
            <a:endParaRPr lang="en-US" sz="1400" i="1" dirty="0">
              <a:solidFill>
                <a:srgbClr val="AEF765"/>
              </a:solidFill>
            </a:endParaRPr>
          </a:p>
          <a:p>
            <a:r>
              <a:rPr lang="en-US" sz="1200" dirty="0">
                <a:solidFill>
                  <a:srgbClr val="AEF765"/>
                </a:solidFill>
              </a:rPr>
              <a:t>Hämaturie</a:t>
            </a: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der klassische Befund an der Linse bei den familiären okulorenalen Syndromen?</a:t>
            </a:r>
          </a:p>
          <a:p>
            <a:r>
              <a:rPr lang="en-US" sz="1200" b="1" dirty="0">
                <a:solidFill>
                  <a:srgbClr val="AEF765"/>
                </a:solidFill>
              </a:rPr>
              <a:t>Lentikonus</a:t>
            </a:r>
          </a:p>
        </p:txBody>
      </p:sp>
    </p:spTree>
    <p:extLst>
      <p:ext uri="{BB962C8B-B14F-4D97-AF65-F5344CB8AC3E}">
        <p14:creationId xmlns:p14="http://schemas.microsoft.com/office/powerpoint/2010/main" val="2940877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07516" y="4084022"/>
            <a:ext cx="1736374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 err="1"/>
              <a:t>megalokornea</a:t>
            </a:r>
            <a:endParaRPr lang="en-US" sz="1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2532834-D46B-44FD-9255-9A7C8F4D6AD6}"/>
              </a:ext>
            </a:extLst>
          </p:cNvPr>
          <p:cNvSpPr txBox="1"/>
          <p:nvPr/>
        </p:nvSpPr>
        <p:spPr>
          <a:xfrm>
            <a:off x="1888500" y="4038600"/>
            <a:ext cx="7042697" cy="3949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Definition von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d. h., </a:t>
            </a:r>
            <a:r>
              <a:rPr lang="en-US" sz="1200" i="1" dirty="0" err="1">
                <a:solidFill>
                  <a:srgbClr val="0000FF"/>
                </a:solidFill>
              </a:rPr>
              <a:t>wie</a:t>
            </a:r>
            <a:r>
              <a:rPr lang="en-US" sz="1200" i="1" dirty="0">
                <a:solidFill>
                  <a:srgbClr val="0000FF"/>
                </a:solidFill>
              </a:rPr>
              <a:t> „</a:t>
            </a:r>
            <a:r>
              <a:rPr lang="en-US" sz="1200" i="1" dirty="0" err="1">
                <a:solidFill>
                  <a:srgbClr val="0000FF"/>
                </a:solidFill>
              </a:rPr>
              <a:t>megalo</a:t>
            </a:r>
            <a:r>
              <a:rPr lang="en-US" sz="1200" i="1" dirty="0">
                <a:solidFill>
                  <a:srgbClr val="0000FF"/>
                </a:solidFill>
              </a:rPr>
              <a:t>“ muss sie sein?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Hornhautdurchmesser &gt; 12 mm bei der Geburt oder &gt; 13 mm im Alter von 2 Jahren oder älter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B04B08D-8DB6-4E4A-A18D-E304CB3B67B3}"/>
              </a:ext>
            </a:extLst>
          </p:cNvPr>
          <p:cNvSpPr/>
          <p:nvPr/>
        </p:nvSpPr>
        <p:spPr>
          <a:xfrm>
            <a:off x="2267401" y="4890194"/>
            <a:ext cx="6114600" cy="18154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AD38FE9-26A3-4AF0-AECC-17A71987C3A2}"/>
              </a:ext>
            </a:extLst>
          </p:cNvPr>
          <p:cNvSpPr/>
          <p:nvPr/>
        </p:nvSpPr>
        <p:spPr>
          <a:xfrm>
            <a:off x="6581545" y="5782551"/>
            <a:ext cx="1450771" cy="1909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A6519F-61A0-48CD-8143-63D4F23C9BC6}"/>
              </a:ext>
            </a:extLst>
          </p:cNvPr>
          <p:cNvSpPr/>
          <p:nvPr/>
        </p:nvSpPr>
        <p:spPr>
          <a:xfrm>
            <a:off x="6962545" y="5568314"/>
            <a:ext cx="1073243" cy="2038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8CEDD06-0DBD-49D7-8357-F3B9694A6F3E}"/>
              </a:ext>
            </a:extLst>
          </p:cNvPr>
          <p:cNvCxnSpPr>
            <a:cxnSpLocks/>
          </p:cNvCxnSpPr>
          <p:nvPr/>
        </p:nvCxnSpPr>
        <p:spPr>
          <a:xfrm>
            <a:off x="4295545" y="5754063"/>
            <a:ext cx="37816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8F462D0-7B21-4560-9061-DE767A291436}"/>
              </a:ext>
            </a:extLst>
          </p:cNvPr>
          <p:cNvCxnSpPr>
            <a:cxnSpLocks/>
          </p:cNvCxnSpPr>
          <p:nvPr/>
        </p:nvCxnSpPr>
        <p:spPr>
          <a:xfrm>
            <a:off x="4676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ECCFDAF-BE48-4D2E-BC13-961AC0EA0C11}"/>
              </a:ext>
            </a:extLst>
          </p:cNvPr>
          <p:cNvCxnSpPr>
            <a:cxnSpLocks/>
          </p:cNvCxnSpPr>
          <p:nvPr/>
        </p:nvCxnSpPr>
        <p:spPr>
          <a:xfrm>
            <a:off x="5057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1C50940-D09B-42CB-A3D9-DFC98527A0A9}"/>
              </a:ext>
            </a:extLst>
          </p:cNvPr>
          <p:cNvCxnSpPr>
            <a:cxnSpLocks/>
          </p:cNvCxnSpPr>
          <p:nvPr/>
        </p:nvCxnSpPr>
        <p:spPr>
          <a:xfrm>
            <a:off x="5438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4D0A0EA-1314-401D-BD6F-80BACE4897D7}"/>
              </a:ext>
            </a:extLst>
          </p:cNvPr>
          <p:cNvCxnSpPr>
            <a:cxnSpLocks/>
          </p:cNvCxnSpPr>
          <p:nvPr/>
        </p:nvCxnSpPr>
        <p:spPr>
          <a:xfrm>
            <a:off x="5819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E654A66-AEA7-43E2-8779-3C646B7B2A30}"/>
              </a:ext>
            </a:extLst>
          </p:cNvPr>
          <p:cNvCxnSpPr>
            <a:cxnSpLocks/>
          </p:cNvCxnSpPr>
          <p:nvPr/>
        </p:nvCxnSpPr>
        <p:spPr>
          <a:xfrm>
            <a:off x="6200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FF75201-DF7D-4BCB-BE6F-6A015F10C027}"/>
              </a:ext>
            </a:extLst>
          </p:cNvPr>
          <p:cNvCxnSpPr>
            <a:cxnSpLocks/>
          </p:cNvCxnSpPr>
          <p:nvPr/>
        </p:nvCxnSpPr>
        <p:spPr>
          <a:xfrm>
            <a:off x="6581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2DE4AA3-0FD8-4A05-9A38-B6C7D1859CA4}"/>
              </a:ext>
            </a:extLst>
          </p:cNvPr>
          <p:cNvCxnSpPr>
            <a:cxnSpLocks/>
          </p:cNvCxnSpPr>
          <p:nvPr/>
        </p:nvCxnSpPr>
        <p:spPr>
          <a:xfrm>
            <a:off x="6962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D16D671-7A45-4B00-93AC-0DF810D8E0D0}"/>
              </a:ext>
            </a:extLst>
          </p:cNvPr>
          <p:cNvCxnSpPr>
            <a:cxnSpLocks/>
          </p:cNvCxnSpPr>
          <p:nvPr/>
        </p:nvCxnSpPr>
        <p:spPr>
          <a:xfrm>
            <a:off x="7343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255CD65-5D8A-4053-919D-61514CB6EE91}"/>
              </a:ext>
            </a:extLst>
          </p:cNvPr>
          <p:cNvCxnSpPr>
            <a:cxnSpLocks/>
          </p:cNvCxnSpPr>
          <p:nvPr/>
        </p:nvCxnSpPr>
        <p:spPr>
          <a:xfrm>
            <a:off x="7724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FC3DFCC2-316A-419E-BC77-1C36E64DA93D}"/>
              </a:ext>
            </a:extLst>
          </p:cNvPr>
          <p:cNvSpPr txBox="1"/>
          <p:nvPr/>
        </p:nvSpPr>
        <p:spPr>
          <a:xfrm>
            <a:off x="4533201" y="5938729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7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447F6D2-6563-4800-A4D0-845F88D414DA}"/>
              </a:ext>
            </a:extLst>
          </p:cNvPr>
          <p:cNvSpPr txBox="1"/>
          <p:nvPr/>
        </p:nvSpPr>
        <p:spPr>
          <a:xfrm>
            <a:off x="4910148" y="5936711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2A3F0BD-D8E8-46AB-8793-E23985116B85}"/>
              </a:ext>
            </a:extLst>
          </p:cNvPr>
          <p:cNvSpPr txBox="1"/>
          <p:nvPr/>
        </p:nvSpPr>
        <p:spPr>
          <a:xfrm>
            <a:off x="5314129" y="5936711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9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EC9E08E-A165-4137-BCB9-27379CB0A0ED}"/>
              </a:ext>
            </a:extLst>
          </p:cNvPr>
          <p:cNvSpPr txBox="1"/>
          <p:nvPr/>
        </p:nvSpPr>
        <p:spPr>
          <a:xfrm>
            <a:off x="5616143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541166C-4C04-4564-BA2E-E9BFD5897F27}"/>
              </a:ext>
            </a:extLst>
          </p:cNvPr>
          <p:cNvSpPr txBox="1"/>
          <p:nvPr/>
        </p:nvSpPr>
        <p:spPr>
          <a:xfrm>
            <a:off x="6002028" y="5936711"/>
            <a:ext cx="39703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3C2346C-2EA8-4B5E-855D-66B4723404E1}"/>
              </a:ext>
            </a:extLst>
          </p:cNvPr>
          <p:cNvSpPr txBox="1"/>
          <p:nvPr/>
        </p:nvSpPr>
        <p:spPr>
          <a:xfrm>
            <a:off x="6367372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66E63C0-A729-48FE-A6FF-9EE2FA4F40BA}"/>
              </a:ext>
            </a:extLst>
          </p:cNvPr>
          <p:cNvSpPr txBox="1"/>
          <p:nvPr/>
        </p:nvSpPr>
        <p:spPr>
          <a:xfrm>
            <a:off x="6748372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382EF47-93D2-4054-A144-38CC53E0EAF8}"/>
              </a:ext>
            </a:extLst>
          </p:cNvPr>
          <p:cNvSpPr txBox="1"/>
          <p:nvPr/>
        </p:nvSpPr>
        <p:spPr>
          <a:xfrm>
            <a:off x="7141001" y="5941178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E7D8404-0289-44E9-9986-0DE73A05366E}"/>
              </a:ext>
            </a:extLst>
          </p:cNvPr>
          <p:cNvSpPr txBox="1"/>
          <p:nvPr/>
        </p:nvSpPr>
        <p:spPr>
          <a:xfrm>
            <a:off x="7522001" y="5941178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15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9CA0580-1154-41C8-8B89-85946FE279AA}"/>
              </a:ext>
            </a:extLst>
          </p:cNvPr>
          <p:cNvSpPr txBox="1"/>
          <p:nvPr/>
        </p:nvSpPr>
        <p:spPr>
          <a:xfrm>
            <a:off x="6417027" y="4957779"/>
            <a:ext cx="1736374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 err="1"/>
              <a:t>megalokornea</a:t>
            </a:r>
            <a:endParaRPr lang="en-US" sz="1200" b="1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BD8A5EB-0668-457F-913D-A890857A0460}"/>
              </a:ext>
            </a:extLst>
          </p:cNvPr>
          <p:cNvSpPr txBox="1"/>
          <p:nvPr/>
        </p:nvSpPr>
        <p:spPr>
          <a:xfrm>
            <a:off x="1800454" y="5494155"/>
            <a:ext cx="2085747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Im Alter von &gt;2 Jahren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C692204-4A1E-43E1-B0FF-2EC3E006F565}"/>
              </a:ext>
            </a:extLst>
          </p:cNvPr>
          <p:cNvSpPr txBox="1"/>
          <p:nvPr/>
        </p:nvSpPr>
        <p:spPr>
          <a:xfrm>
            <a:off x="2358666" y="5723805"/>
            <a:ext cx="1527535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Bei der Geburt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70D28FA9-C886-415F-B170-7CD6B5669158}"/>
              </a:ext>
            </a:extLst>
          </p:cNvPr>
          <p:cNvCxnSpPr/>
          <p:nvPr/>
        </p:nvCxnSpPr>
        <p:spPr>
          <a:xfrm>
            <a:off x="3807689" y="5650206"/>
            <a:ext cx="4670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F001BC6-D808-4B67-BB7E-161DEB2C99F7}"/>
              </a:ext>
            </a:extLst>
          </p:cNvPr>
          <p:cNvCxnSpPr/>
          <p:nvPr/>
        </p:nvCxnSpPr>
        <p:spPr>
          <a:xfrm>
            <a:off x="3810001" y="5860511"/>
            <a:ext cx="4670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ight Brace 78">
            <a:extLst>
              <a:ext uri="{FF2B5EF4-FFF2-40B4-BE49-F238E27FC236}">
                <a16:creationId xmlns:a16="http://schemas.microsoft.com/office/drawing/2014/main" id="{36FD6FFB-CF01-496B-AE60-79228E7777FA}"/>
              </a:ext>
            </a:extLst>
          </p:cNvPr>
          <p:cNvSpPr/>
          <p:nvPr/>
        </p:nvSpPr>
        <p:spPr>
          <a:xfrm rot="16200000">
            <a:off x="7179960" y="4682524"/>
            <a:ext cx="238327" cy="142921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63E12C-5E6A-47A8-835A-5A5C29FF9CCB}"/>
              </a:ext>
            </a:extLst>
          </p:cNvPr>
          <p:cNvSpPr txBox="1"/>
          <p:nvPr/>
        </p:nvSpPr>
        <p:spPr>
          <a:xfrm>
            <a:off x="5208627" y="6275265"/>
            <a:ext cx="2023311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Hornhautdurchmesser (mm)</a:t>
            </a:r>
          </a:p>
        </p:txBody>
      </p:sp>
    </p:spTree>
    <p:extLst>
      <p:ext uri="{BB962C8B-B14F-4D97-AF65-F5344CB8AC3E}">
        <p14:creationId xmlns:p14="http://schemas.microsoft.com/office/powerpoint/2010/main" val="369575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--Alport-Syndrom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7D447A-DEB7-4953-B927-15290978A8B4}"/>
              </a:ext>
            </a:extLst>
          </p:cNvPr>
          <p:cNvSpPr txBox="1"/>
          <p:nvPr/>
        </p:nvSpPr>
        <p:spPr>
          <a:xfrm>
            <a:off x="1223668" y="3379711"/>
            <a:ext cx="5873652" cy="2893100"/>
          </a:xfrm>
          <a:prstGeom prst="rect">
            <a:avLst/>
          </a:prstGeom>
          <a:solidFill>
            <a:srgbClr val="AEF76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für eine Erkrankung ist das Alport-Syndrom?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familiäres okulorenales 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Ein weiteres familiäres okulorenales Syndrom wird oft zusammen mit dem Alport-Syndrom erwähnt. Wie lautet dessen namensgebender Begriff?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Lowe-Syndrom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das klassische Leitsymptom der familiären okulorenalen Syndrome (Hinweis: Es ist </a:t>
            </a:r>
            <a:r>
              <a:rPr lang="en-US" sz="1200" i="1" dirty="0" err="1">
                <a:solidFill>
                  <a:srgbClr val="0000FF"/>
                </a:solidFill>
              </a:rPr>
              <a:t>nicht okulär</a:t>
            </a:r>
            <a:r>
              <a:rPr lang="en-US" sz="1200" i="1" dirty="0">
                <a:solidFill>
                  <a:srgbClr val="0000FF"/>
                </a:solidFill>
              </a:rPr>
              <a:t>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Hämaturie</a:t>
            </a:r>
            <a:endParaRPr lang="en-US" sz="1400" dirty="0">
              <a:solidFill>
                <a:srgbClr val="AEF765"/>
              </a:solidFill>
            </a:endParaRPr>
          </a:p>
          <a:p>
            <a:endParaRPr lang="en-US" sz="1400" dirty="0">
              <a:solidFill>
                <a:srgbClr val="AEF765"/>
              </a:solidFill>
            </a:endParaRPr>
          </a:p>
          <a:p>
            <a:r>
              <a:rPr lang="en-US" sz="1200" i="1" dirty="0">
                <a:solidFill>
                  <a:srgbClr val="AEF765"/>
                </a:solidFill>
              </a:rPr>
              <a:t>Was ist der klassische Befund an der Linse bei den familiären okulorenalen Syndromen?</a:t>
            </a:r>
          </a:p>
          <a:p>
            <a:r>
              <a:rPr lang="en-US" sz="1200" b="1" dirty="0">
                <a:solidFill>
                  <a:srgbClr val="AEF765"/>
                </a:solidFill>
              </a:rPr>
              <a:t>Lentikonus</a:t>
            </a:r>
          </a:p>
        </p:txBody>
      </p:sp>
    </p:spTree>
    <p:extLst>
      <p:ext uri="{BB962C8B-B14F-4D97-AF65-F5344CB8AC3E}">
        <p14:creationId xmlns:p14="http://schemas.microsoft.com/office/powerpoint/2010/main" val="41832465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--Alport-Syndrom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7D447A-DEB7-4953-B927-15290978A8B4}"/>
              </a:ext>
            </a:extLst>
          </p:cNvPr>
          <p:cNvSpPr txBox="1"/>
          <p:nvPr/>
        </p:nvSpPr>
        <p:spPr>
          <a:xfrm>
            <a:off x="1223668" y="3379711"/>
            <a:ext cx="5873652" cy="2893100"/>
          </a:xfrm>
          <a:prstGeom prst="rect">
            <a:avLst/>
          </a:prstGeom>
          <a:solidFill>
            <a:srgbClr val="AEF76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für eine Erkrankung ist das Alport-Syndrom?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familiäres okulorenales 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Ein weiteres familiäres okulorenales Syndrom wird oft zusammen mit dem Alport-Syndrom erwähnt. Wie lautet dessen namensgebender Begriff?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Lowe-Syndrom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das klassische Leitsymptom der familiären okulorenalen Syndrome (Hinweis: Es ist </a:t>
            </a:r>
            <a:r>
              <a:rPr lang="en-US" sz="1200" i="1" dirty="0" err="1">
                <a:solidFill>
                  <a:srgbClr val="0000FF"/>
                </a:solidFill>
              </a:rPr>
              <a:t>nicht okulär</a:t>
            </a:r>
            <a:r>
              <a:rPr lang="en-US" sz="1200" i="1" dirty="0">
                <a:solidFill>
                  <a:srgbClr val="0000FF"/>
                </a:solidFill>
              </a:rPr>
              <a:t>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Hämaturie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der klassische Befund an der Linse bei den familiären okulorenalen Syndromen?</a:t>
            </a:r>
          </a:p>
          <a:p>
            <a:r>
              <a:rPr lang="en-US" sz="1200" b="1" dirty="0">
                <a:solidFill>
                  <a:srgbClr val="AEF765"/>
                </a:solidFill>
              </a:rPr>
              <a:t>Lentikonus</a:t>
            </a:r>
          </a:p>
        </p:txBody>
      </p:sp>
    </p:spTree>
    <p:extLst>
      <p:ext uri="{BB962C8B-B14F-4D97-AF65-F5344CB8AC3E}">
        <p14:creationId xmlns:p14="http://schemas.microsoft.com/office/powerpoint/2010/main" val="36812263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primäre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--Linsenanomalien: Katarakt,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Ektopia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lentis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--Marfan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-Syndrom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--Alport-Syndrom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7D447A-DEB7-4953-B927-15290978A8B4}"/>
              </a:ext>
            </a:extLst>
          </p:cNvPr>
          <p:cNvSpPr txBox="1"/>
          <p:nvPr/>
        </p:nvSpPr>
        <p:spPr>
          <a:xfrm>
            <a:off x="1223668" y="3379711"/>
            <a:ext cx="5873652" cy="2893100"/>
          </a:xfrm>
          <a:prstGeom prst="rect">
            <a:avLst/>
          </a:prstGeom>
          <a:solidFill>
            <a:srgbClr val="AEF76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für eine Erkrankung ist das Alport-Syndrom?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 familiäres okulorenales 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Ein weiteres familiäres okulorenales Syndrom wird oft zusammen mit dem Alport-Syndrom erwähnt. Wie lautet dessen namensgebender Begriff?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Lowe-Syndrom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das klassische Leitsymptom der familiären okulorenalen Syndrome (Hinweis: Es ist </a:t>
            </a:r>
            <a:r>
              <a:rPr lang="en-US" sz="1200" i="1" dirty="0" err="1">
                <a:solidFill>
                  <a:srgbClr val="0000FF"/>
                </a:solidFill>
              </a:rPr>
              <a:t>nicht okulär</a:t>
            </a:r>
            <a:r>
              <a:rPr lang="en-US" sz="1200" i="1" dirty="0">
                <a:solidFill>
                  <a:srgbClr val="0000FF"/>
                </a:solidFill>
              </a:rPr>
              <a:t>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Hämaturie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der klassische Befund an der Linse bei den familiären okulorenalen Syndromen?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Lentikonus</a:t>
            </a:r>
          </a:p>
        </p:txBody>
      </p:sp>
    </p:spTree>
    <p:extLst>
      <p:ext uri="{BB962C8B-B14F-4D97-AF65-F5344CB8AC3E}">
        <p14:creationId xmlns:p14="http://schemas.microsoft.com/office/powerpoint/2010/main" val="40428289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sekundäre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Beides ist möglich</a:t>
            </a:r>
          </a:p>
          <a:p>
            <a:endParaRPr lang="en-US" sz="16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Was ist die Ursache?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Erhöhter Augeninnendruck</a:t>
            </a:r>
          </a:p>
        </p:txBody>
      </p:sp>
    </p:spTree>
    <p:extLst>
      <p:ext uri="{BB962C8B-B14F-4D97-AF65-F5344CB8AC3E}">
        <p14:creationId xmlns:p14="http://schemas.microsoft.com/office/powerpoint/2010/main" val="12063004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sekundäre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Erworben – immer und per Definition</a:t>
            </a:r>
            <a:endParaRPr lang="en-US" sz="1600" dirty="0">
              <a:solidFill>
                <a:srgbClr val="FFFF00"/>
              </a:solidFill>
            </a:endParaRPr>
          </a:p>
          <a:p>
            <a:endParaRPr lang="en-US" sz="16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Beides ist möglich</a:t>
            </a:r>
          </a:p>
          <a:p>
            <a:endParaRPr lang="en-US" sz="16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Was ist die Ursache?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Erhöhter Augeninnendruck</a:t>
            </a:r>
          </a:p>
        </p:txBody>
      </p:sp>
    </p:spTree>
    <p:extLst>
      <p:ext uri="{BB962C8B-B14F-4D97-AF65-F5344CB8AC3E}">
        <p14:creationId xmlns:p14="http://schemas.microsoft.com/office/powerpoint/2010/main" val="42316355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sekundäre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  <a:endParaRPr lang="en-US" sz="1600" i="1" dirty="0">
              <a:solidFill>
                <a:srgbClr val="FFFF00"/>
              </a:solidFill>
            </a:endParaRPr>
          </a:p>
          <a:p>
            <a:r>
              <a:rPr lang="en-US" sz="1200" dirty="0">
                <a:solidFill>
                  <a:srgbClr val="FFFF00"/>
                </a:solidFill>
              </a:rPr>
              <a:t>Beides ist möglich</a:t>
            </a:r>
          </a:p>
          <a:p>
            <a:endParaRPr lang="en-US" sz="16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Was ist die Ursache?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Erhöhter Augeninnendruck</a:t>
            </a:r>
          </a:p>
        </p:txBody>
      </p:sp>
    </p:spTree>
    <p:extLst>
      <p:ext uri="{BB962C8B-B14F-4D97-AF65-F5344CB8AC3E}">
        <p14:creationId xmlns:p14="http://schemas.microsoft.com/office/powerpoint/2010/main" val="4769960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sekundäre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  <a:endParaRPr lang="en-US" sz="1600" dirty="0">
              <a:solidFill>
                <a:srgbClr val="FFFF00"/>
              </a:solidFill>
            </a:endParaRPr>
          </a:p>
          <a:p>
            <a:endParaRPr lang="en-US" sz="1600" i="1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Was ist die Ursache?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Erhöhter Augeninnendruck</a:t>
            </a:r>
          </a:p>
        </p:txBody>
      </p:sp>
    </p:spTree>
    <p:extLst>
      <p:ext uri="{BB962C8B-B14F-4D97-AF65-F5344CB8AC3E}">
        <p14:creationId xmlns:p14="http://schemas.microsoft.com/office/powerpoint/2010/main" val="42696037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sekundäre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die Ursache?</a:t>
            </a:r>
            <a:endParaRPr lang="en-US" sz="1600" i="1" dirty="0">
              <a:solidFill>
                <a:srgbClr val="FFFF00"/>
              </a:solidFill>
            </a:endParaRPr>
          </a:p>
          <a:p>
            <a:r>
              <a:rPr lang="en-US" sz="1200" dirty="0">
                <a:solidFill>
                  <a:srgbClr val="FFFF00"/>
                </a:solidFill>
              </a:rPr>
              <a:t>Erhöhter Augeninnendruck</a:t>
            </a:r>
          </a:p>
        </p:txBody>
      </p:sp>
    </p:spTree>
    <p:extLst>
      <p:ext uri="{BB962C8B-B14F-4D97-AF65-F5344CB8AC3E}">
        <p14:creationId xmlns:p14="http://schemas.microsoft.com/office/powerpoint/2010/main" val="16176502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sekundäre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Erhöhter Augeninnendruck</a:t>
            </a:r>
          </a:p>
        </p:txBody>
      </p:sp>
    </p:spTree>
    <p:extLst>
      <p:ext uri="{BB962C8B-B14F-4D97-AF65-F5344CB8AC3E}">
        <p14:creationId xmlns:p14="http://schemas.microsoft.com/office/powerpoint/2010/main" val="182686242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69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799006" y="5360843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626634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rgbClr val="0000FF"/>
                </a:solidFill>
              </a:rPr>
              <a:t>ein Buphthalmus</a:t>
            </a:r>
            <a:r>
              <a:rPr lang="en-US" sz="1200" i="1" dirty="0">
                <a:solidFill>
                  <a:srgbClr val="0000FF"/>
                </a:solidFill>
              </a:rPr>
              <a:t>. Was ist der </a:t>
            </a:r>
            <a:r>
              <a:rPr lang="en-US" sz="1200" i="1" dirty="0" err="1">
                <a:solidFill>
                  <a:srgbClr val="0000FF"/>
                </a:solidFill>
              </a:rPr>
              <a:t>Unterschied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zwischen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i="1" dirty="0" err="1">
                <a:solidFill>
                  <a:srgbClr val="0000FF"/>
                </a:solidFill>
              </a:rPr>
              <a:t>Buphthalmus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dirty="0">
                <a:solidFill>
                  <a:srgbClr val="FFE1FF"/>
                </a:solidFill>
              </a:rPr>
              <a:t>Bei </a:t>
            </a:r>
            <a:r>
              <a:rPr lang="en-US" sz="1200" dirty="0" err="1">
                <a:solidFill>
                  <a:srgbClr val="FFE1FF"/>
                </a:solidFill>
              </a:rPr>
              <a:t>einem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Buphthalmus</a:t>
            </a:r>
            <a:r>
              <a:rPr lang="en-US" sz="1200" dirty="0">
                <a:solidFill>
                  <a:srgbClr val="FFE1FF"/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rgbClr val="FFE1FF"/>
                </a:solidFill>
              </a:rPr>
              <a:t>sekundären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r>
              <a:rPr lang="en-US" sz="1200" dirty="0">
                <a:solidFill>
                  <a:srgbClr val="FFE1FF"/>
                </a:solidFill>
              </a:rPr>
              <a:t> nur die Hornhaut vergrößert ist – der Rest des Auges hat normale Größe</a:t>
            </a: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i="1" dirty="0">
                <a:solidFill>
                  <a:srgbClr val="FFE1FF"/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rgbClr val="FFE1FF"/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rgbClr val="FFE1FF"/>
                </a:solidFill>
              </a:rPr>
              <a:t>megalokornea</a:t>
            </a:r>
            <a:r>
              <a:rPr lang="de-DE" sz="1200" i="1" dirty="0">
                <a:solidFill>
                  <a:srgbClr val="FFE1FF"/>
                </a:solidFill>
              </a:rPr>
              <a:t> handelt</a:t>
            </a:r>
            <a:r>
              <a:rPr lang="en-US" sz="1200" i="1" dirty="0">
                <a:solidFill>
                  <a:srgbClr val="FFE1FF"/>
                </a:solidFill>
              </a:rPr>
              <a:t>?</a:t>
            </a:r>
          </a:p>
          <a:p>
            <a:r>
              <a:rPr lang="en-US" sz="1200" dirty="0">
                <a:solidFill>
                  <a:srgbClr val="FFE1FF"/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rgbClr val="FFE1FF"/>
                </a:solidFill>
              </a:rPr>
              <a:t>Buphthalmus </a:t>
            </a:r>
            <a:r>
              <a:rPr lang="en-US" sz="1200" dirty="0">
                <a:solidFill>
                  <a:srgbClr val="FFE1FF"/>
                </a:solidFill>
              </a:rPr>
              <a:t>ist das Auge proportional vergrößert; </a:t>
            </a:r>
            <a:r>
              <a:rPr lang="en-US" sz="1200" dirty="0" err="1">
                <a:solidFill>
                  <a:srgbClr val="FFE1FF"/>
                </a:solidFill>
              </a:rPr>
              <a:t>das heißt</a:t>
            </a:r>
            <a:r>
              <a:rPr lang="en-US" sz="1200" dirty="0">
                <a:solidFill>
                  <a:srgbClr val="FFE1FF"/>
                </a:solidFill>
              </a:rPr>
              <a:t>, die tiefe Vorderkammer geht mit einer vergrößerten Glaskörperhöhle einher. Im Gegensatz </a:t>
            </a:r>
            <a:r>
              <a:rPr lang="en-US" sz="1200" dirty="0" err="1">
                <a:solidFill>
                  <a:srgbClr val="FFE1FF"/>
                </a:solidFill>
              </a:rPr>
              <a:t>dazu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de-DE" sz="1200" dirty="0">
                <a:solidFill>
                  <a:srgbClr val="FFE1FF"/>
                </a:solidFill>
              </a:rPr>
              <a:t>macht bei einer sekundären </a:t>
            </a:r>
            <a:r>
              <a:rPr lang="de-DE" sz="1200" dirty="0" err="1">
                <a:solidFill>
                  <a:srgbClr val="FFE1FF"/>
                </a:solidFill>
              </a:rPr>
              <a:t>megalokornea</a:t>
            </a:r>
            <a:r>
              <a:rPr lang="en-US" sz="1200" dirty="0">
                <a:solidFill>
                  <a:srgbClr val="FFE1FF"/>
                </a:solidFill>
              </a:rPr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i="1" dirty="0">
                <a:solidFill>
                  <a:srgbClr val="FFE1FF"/>
                </a:solidFill>
              </a:rPr>
              <a:t>In Bezug auf die </a:t>
            </a:r>
            <a:r>
              <a:rPr lang="en-US" sz="1200" i="1" dirty="0" err="1">
                <a:solidFill>
                  <a:srgbClr val="FFE1FF"/>
                </a:solidFill>
              </a:rPr>
              <a:t>Vorderkammertiefe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bei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sekundärer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megalokornea</a:t>
            </a:r>
            <a:r>
              <a:rPr lang="en-US" sz="1200" i="1" dirty="0">
                <a:solidFill>
                  <a:srgbClr val="FFE1FF"/>
                </a:solidFill>
              </a:rPr>
              <a:t>: Um welchen Anteil an der gesamten Augenlänge handelt es sich dabei?</a:t>
            </a:r>
          </a:p>
          <a:p>
            <a:r>
              <a:rPr lang="en-US" sz="1200" dirty="0">
                <a:solidFill>
                  <a:srgbClr val="FFE1FF"/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rgbClr val="FFE1FF"/>
                </a:solidFill>
              </a:rPr>
              <a:t>sekundäre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endParaRPr lang="en-US" sz="12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b="1" u="sng" dirty="0">
                <a:solidFill>
                  <a:srgbClr val="FFE1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FFE1FF"/>
                </a:solidFill>
              </a:rPr>
              <a:t>sekundäre</a:t>
            </a:r>
            <a:r>
              <a:rPr lang="en-US" sz="1200" b="1" u="sng" dirty="0">
                <a:solidFill>
                  <a:srgbClr val="FFE1FF"/>
                </a:solidFill>
              </a:rPr>
              <a:t> </a:t>
            </a:r>
            <a:r>
              <a:rPr lang="en-US" sz="1200" b="1" u="sng" dirty="0" err="1">
                <a:solidFill>
                  <a:srgbClr val="FFE1FF"/>
                </a:solidFill>
              </a:rPr>
              <a:t>megalokornea</a:t>
            </a:r>
            <a:r>
              <a:rPr lang="en-US" sz="1200" b="1" u="sng" dirty="0">
                <a:solidFill>
                  <a:srgbClr val="FFE1FF"/>
                </a:solidFill>
              </a:rPr>
              <a:t> als eine Art „gestoppten </a:t>
            </a:r>
            <a:r>
              <a:rPr lang="en-US" sz="1200" b="1" u="sng" dirty="0" err="1">
                <a:solidFill>
                  <a:srgbClr val="FFE1FF"/>
                </a:solidFill>
              </a:rPr>
              <a:t>Buphthalmus</a:t>
            </a:r>
            <a:r>
              <a:rPr lang="en-US" sz="1200" b="1" u="sng" dirty="0">
                <a:solidFill>
                  <a:srgbClr val="FFE1FF"/>
                </a:solidFill>
              </a:rPr>
              <a:t>“ vor, d. </a:t>
            </a:r>
            <a:r>
              <a:rPr lang="en-US" sz="1200" b="1" u="sng" dirty="0" err="1">
                <a:solidFill>
                  <a:srgbClr val="FFE1FF"/>
                </a:solidFill>
              </a:rPr>
              <a:t>h.</a:t>
            </a:r>
            <a:r>
              <a:rPr lang="en-US" sz="1200" b="1" u="sng" dirty="0">
                <a:solidFill>
                  <a:srgbClr val="FFE1FF"/>
                </a:solidFill>
              </a:rPr>
              <a:t>, sie betraf den vorderen Augenabschnitt, konnte jedoch nicht auf den Rest des Augapfels übergreifen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D780DF9-553C-4073-B625-2ED38CD1F6EF}"/>
              </a:ext>
            </a:extLst>
          </p:cNvPr>
          <p:cNvSpPr/>
          <p:nvPr/>
        </p:nvSpPr>
        <p:spPr>
          <a:xfrm>
            <a:off x="6670042" y="353669"/>
            <a:ext cx="680716" cy="219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Wort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139F11D-6B1D-4C43-B3AD-E53CC7F9B454}"/>
              </a:ext>
            </a:extLst>
          </p:cNvPr>
          <p:cNvSpPr/>
          <p:nvPr/>
        </p:nvSpPr>
        <p:spPr>
          <a:xfrm>
            <a:off x="6174473" y="562957"/>
            <a:ext cx="991138" cy="248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dasselbe Wort</a:t>
            </a:r>
          </a:p>
        </p:txBody>
      </p:sp>
    </p:spTree>
    <p:extLst>
      <p:ext uri="{BB962C8B-B14F-4D97-AF65-F5344CB8AC3E}">
        <p14:creationId xmlns:p14="http://schemas.microsoft.com/office/powerpoint/2010/main" val="45538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516691" y="4757197"/>
            <a:ext cx="30970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1061900" y="4757197"/>
            <a:ext cx="309700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1905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905000" y="5475479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626634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rgbClr val="0000FF"/>
                </a:solidFill>
              </a:rPr>
              <a:t>ein Buphthalmus</a:t>
            </a:r>
            <a:r>
              <a:rPr lang="en-US" sz="1200" i="1" dirty="0">
                <a:solidFill>
                  <a:srgbClr val="0000FF"/>
                </a:solidFill>
              </a:rPr>
              <a:t>. Was ist der </a:t>
            </a:r>
            <a:r>
              <a:rPr lang="en-US" sz="1200" i="1" dirty="0" err="1">
                <a:solidFill>
                  <a:srgbClr val="0000FF"/>
                </a:solidFill>
              </a:rPr>
              <a:t>Unterschied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zwischen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i="1" dirty="0" err="1">
                <a:solidFill>
                  <a:srgbClr val="0000FF"/>
                </a:solidFill>
              </a:rPr>
              <a:t>Buphthalmus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dirty="0">
                <a:solidFill>
                  <a:srgbClr val="FFE1FF"/>
                </a:solidFill>
              </a:rPr>
              <a:t>Bei </a:t>
            </a:r>
            <a:r>
              <a:rPr lang="en-US" sz="1200" dirty="0" err="1">
                <a:solidFill>
                  <a:srgbClr val="FFE1FF"/>
                </a:solidFill>
              </a:rPr>
              <a:t>einem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Buphthalmus</a:t>
            </a:r>
            <a:r>
              <a:rPr lang="en-US" sz="1200" dirty="0">
                <a:solidFill>
                  <a:srgbClr val="FFE1FF"/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rgbClr val="FFE1FF"/>
                </a:solidFill>
              </a:rPr>
              <a:t>sekundären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r>
              <a:rPr lang="en-US" sz="1200" dirty="0">
                <a:solidFill>
                  <a:srgbClr val="FFE1FF"/>
                </a:solidFill>
              </a:rPr>
              <a:t> nur die Hornhaut vergrößert ist – der Rest des Auges hat normale Größe</a:t>
            </a: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i="1" dirty="0">
                <a:solidFill>
                  <a:srgbClr val="FFE1FF"/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rgbClr val="FFE1FF"/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rgbClr val="FFE1FF"/>
                </a:solidFill>
              </a:rPr>
              <a:t>megalokornea</a:t>
            </a:r>
            <a:r>
              <a:rPr lang="de-DE" sz="1200" i="1" dirty="0">
                <a:solidFill>
                  <a:srgbClr val="FFE1FF"/>
                </a:solidFill>
              </a:rPr>
              <a:t> handelt</a:t>
            </a:r>
            <a:r>
              <a:rPr lang="en-US" sz="1200" i="1" dirty="0">
                <a:solidFill>
                  <a:srgbClr val="FFE1FF"/>
                </a:solidFill>
              </a:rPr>
              <a:t>?</a:t>
            </a:r>
          </a:p>
          <a:p>
            <a:r>
              <a:rPr lang="en-US" sz="1200" dirty="0">
                <a:solidFill>
                  <a:srgbClr val="FFE1FF"/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rgbClr val="FFE1FF"/>
                </a:solidFill>
              </a:rPr>
              <a:t>Buphthalmus </a:t>
            </a:r>
            <a:r>
              <a:rPr lang="en-US" sz="1200" dirty="0">
                <a:solidFill>
                  <a:srgbClr val="FFE1FF"/>
                </a:solidFill>
              </a:rPr>
              <a:t>ist das Auge proportional vergrößert; </a:t>
            </a:r>
            <a:r>
              <a:rPr lang="en-US" sz="1200" dirty="0" err="1">
                <a:solidFill>
                  <a:srgbClr val="FFE1FF"/>
                </a:solidFill>
              </a:rPr>
              <a:t>das heißt</a:t>
            </a:r>
            <a:r>
              <a:rPr lang="en-US" sz="1200" dirty="0">
                <a:solidFill>
                  <a:srgbClr val="FFE1FF"/>
                </a:solidFill>
              </a:rPr>
              <a:t>, die tiefe Vorderkammer geht mit einer vergrößerten Glaskörperhöhle einher. Im Gegensatz </a:t>
            </a:r>
            <a:r>
              <a:rPr lang="en-US" sz="1200" dirty="0" err="1">
                <a:solidFill>
                  <a:srgbClr val="FFE1FF"/>
                </a:solidFill>
              </a:rPr>
              <a:t>dazu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de-DE" sz="1200" dirty="0">
                <a:solidFill>
                  <a:srgbClr val="FFE1FF"/>
                </a:solidFill>
              </a:rPr>
              <a:t>macht bei einer sekundären </a:t>
            </a:r>
            <a:r>
              <a:rPr lang="de-DE" sz="1200" dirty="0" err="1">
                <a:solidFill>
                  <a:srgbClr val="FFE1FF"/>
                </a:solidFill>
              </a:rPr>
              <a:t>megalokornea</a:t>
            </a:r>
            <a:r>
              <a:rPr lang="en-US" sz="1200" dirty="0">
                <a:solidFill>
                  <a:srgbClr val="FFE1FF"/>
                </a:solidFill>
              </a:rPr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i="1" dirty="0">
                <a:solidFill>
                  <a:srgbClr val="FFE1FF"/>
                </a:solidFill>
              </a:rPr>
              <a:t>In Bezug auf die </a:t>
            </a:r>
            <a:r>
              <a:rPr lang="en-US" sz="1200" i="1" dirty="0" err="1">
                <a:solidFill>
                  <a:srgbClr val="FFE1FF"/>
                </a:solidFill>
              </a:rPr>
              <a:t>Vorderkammertiefe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bei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sekundärer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megalokornea</a:t>
            </a:r>
            <a:r>
              <a:rPr lang="en-US" sz="1200" i="1" dirty="0">
                <a:solidFill>
                  <a:srgbClr val="FFE1FF"/>
                </a:solidFill>
              </a:rPr>
              <a:t>: Um welchen Anteil an der gesamten Augenlänge handelt es sich dabei?</a:t>
            </a:r>
          </a:p>
          <a:p>
            <a:r>
              <a:rPr lang="en-US" sz="1200" dirty="0">
                <a:solidFill>
                  <a:srgbClr val="FFE1FF"/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rgbClr val="FFE1FF"/>
                </a:solidFill>
              </a:rPr>
              <a:t>sekundäre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endParaRPr lang="en-US" sz="12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b="1" u="sng" dirty="0">
                <a:solidFill>
                  <a:srgbClr val="FFE1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FFE1FF"/>
                </a:solidFill>
              </a:rPr>
              <a:t>sekundäre</a:t>
            </a:r>
            <a:r>
              <a:rPr lang="en-US" sz="1200" b="1" u="sng" dirty="0">
                <a:solidFill>
                  <a:srgbClr val="FFE1FF"/>
                </a:solidFill>
              </a:rPr>
              <a:t> </a:t>
            </a:r>
            <a:r>
              <a:rPr lang="en-US" sz="1200" b="1" u="sng" dirty="0" err="1">
                <a:solidFill>
                  <a:srgbClr val="FFE1FF"/>
                </a:solidFill>
              </a:rPr>
              <a:t>megalokornea</a:t>
            </a:r>
            <a:r>
              <a:rPr lang="en-US" sz="1200" b="1" u="sng" dirty="0">
                <a:solidFill>
                  <a:srgbClr val="FFE1FF"/>
                </a:solidFill>
              </a:rPr>
              <a:t> als eine Art „gestoppten </a:t>
            </a:r>
            <a:r>
              <a:rPr lang="en-US" sz="1200" b="1" u="sng" dirty="0" err="1">
                <a:solidFill>
                  <a:srgbClr val="FFE1FF"/>
                </a:solidFill>
              </a:rPr>
              <a:t>Buphthalmus</a:t>
            </a:r>
            <a:r>
              <a:rPr lang="en-US" sz="1200" b="1" u="sng" dirty="0">
                <a:solidFill>
                  <a:srgbClr val="FFE1FF"/>
                </a:solidFill>
              </a:rPr>
              <a:t>“ vor, d. </a:t>
            </a:r>
            <a:r>
              <a:rPr lang="en-US" sz="1200" b="1" u="sng" dirty="0" err="1">
                <a:solidFill>
                  <a:srgbClr val="FFE1FF"/>
                </a:solidFill>
              </a:rPr>
              <a:t>h.</a:t>
            </a:r>
            <a:r>
              <a:rPr lang="en-US" sz="1200" b="1" u="sng" dirty="0">
                <a:solidFill>
                  <a:srgbClr val="FFE1FF"/>
                </a:solidFill>
              </a:rPr>
              <a:t>, sie betraf den vorderen Augenabschnitt, konnte jedoch nicht auf den Rest des Augapfels übergreifen</a:t>
            </a:r>
          </a:p>
        </p:txBody>
      </p:sp>
    </p:spTree>
    <p:extLst>
      <p:ext uri="{BB962C8B-B14F-4D97-AF65-F5344CB8AC3E}">
        <p14:creationId xmlns:p14="http://schemas.microsoft.com/office/powerpoint/2010/main" val="188415939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854727" y="5361419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626634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rgbClr val="0000FF"/>
                </a:solidFill>
              </a:rPr>
              <a:t>ein Buphthalmus</a:t>
            </a:r>
            <a:r>
              <a:rPr lang="en-US" sz="1200" i="1" dirty="0">
                <a:solidFill>
                  <a:srgbClr val="0000FF"/>
                </a:solidFill>
              </a:rPr>
              <a:t>. Was ist der </a:t>
            </a:r>
            <a:r>
              <a:rPr lang="en-US" sz="1200" i="1" dirty="0" err="1">
                <a:solidFill>
                  <a:srgbClr val="0000FF"/>
                </a:solidFill>
              </a:rPr>
              <a:t>Unterschied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zwischen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i="1" dirty="0" err="1">
                <a:solidFill>
                  <a:srgbClr val="0000FF"/>
                </a:solidFill>
              </a:rPr>
              <a:t>Buphthalmus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</a:t>
            </a:r>
            <a:r>
              <a:rPr lang="en-US" sz="1200" dirty="0" err="1">
                <a:solidFill>
                  <a:srgbClr val="0000FF"/>
                </a:solidFill>
              </a:rPr>
              <a:t>einem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Buphthalmus</a:t>
            </a:r>
            <a:r>
              <a:rPr lang="en-US" sz="1200" dirty="0">
                <a:solidFill>
                  <a:srgbClr val="0000FF"/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rgbClr val="0000FF"/>
                </a:solidFill>
              </a:rPr>
              <a:t>sekundären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r>
              <a:rPr lang="en-US" sz="1200" dirty="0">
                <a:solidFill>
                  <a:srgbClr val="0000FF"/>
                </a:solidFill>
              </a:rPr>
              <a:t> nur die Hornhaut vergrößert ist – der Rest des Auges hat normale Größe</a:t>
            </a:r>
            <a:endParaRPr lang="en-US" sz="14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i="1" dirty="0">
                <a:solidFill>
                  <a:srgbClr val="FFE1FF"/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rgbClr val="FFE1FF"/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rgbClr val="FFE1FF"/>
                </a:solidFill>
              </a:rPr>
              <a:t>megalokornea</a:t>
            </a:r>
            <a:r>
              <a:rPr lang="de-DE" sz="1200" i="1" dirty="0">
                <a:solidFill>
                  <a:srgbClr val="FFE1FF"/>
                </a:solidFill>
              </a:rPr>
              <a:t> handelt</a:t>
            </a:r>
            <a:r>
              <a:rPr lang="en-US" sz="1200" i="1" dirty="0">
                <a:solidFill>
                  <a:srgbClr val="FFE1FF"/>
                </a:solidFill>
              </a:rPr>
              <a:t>?</a:t>
            </a:r>
          </a:p>
          <a:p>
            <a:r>
              <a:rPr lang="en-US" sz="1200" dirty="0">
                <a:solidFill>
                  <a:srgbClr val="FFE1FF"/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rgbClr val="FFE1FF"/>
                </a:solidFill>
              </a:rPr>
              <a:t>Buphthalmus </a:t>
            </a:r>
            <a:r>
              <a:rPr lang="en-US" sz="1200" dirty="0">
                <a:solidFill>
                  <a:srgbClr val="FFE1FF"/>
                </a:solidFill>
              </a:rPr>
              <a:t>ist das Auge proportional vergrößert; </a:t>
            </a:r>
            <a:r>
              <a:rPr lang="en-US" sz="1200" dirty="0" err="1">
                <a:solidFill>
                  <a:srgbClr val="FFE1FF"/>
                </a:solidFill>
              </a:rPr>
              <a:t>das heißt</a:t>
            </a:r>
            <a:r>
              <a:rPr lang="en-US" sz="1200" dirty="0">
                <a:solidFill>
                  <a:srgbClr val="FFE1FF"/>
                </a:solidFill>
              </a:rPr>
              <a:t>, die tiefe Vorderkammer geht mit einer vergrößerten Glaskörperhöhle einher. Im Gegensatz dazu macht bei </a:t>
            </a:r>
            <a:r>
              <a:rPr lang="en-US" sz="1200" dirty="0" err="1">
                <a:solidFill>
                  <a:srgbClr val="FFE1FF"/>
                </a:solidFill>
              </a:rPr>
              <a:t>sekundärer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r>
              <a:rPr lang="en-US" sz="1200" dirty="0">
                <a:solidFill>
                  <a:srgbClr val="FFE1FF"/>
                </a:solidFill>
              </a:rPr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i="1" dirty="0">
                <a:solidFill>
                  <a:srgbClr val="FFE1FF"/>
                </a:solidFill>
              </a:rPr>
              <a:t>In Bezug auf die </a:t>
            </a:r>
            <a:r>
              <a:rPr lang="en-US" sz="1200" i="1" dirty="0" err="1">
                <a:solidFill>
                  <a:srgbClr val="FFE1FF"/>
                </a:solidFill>
              </a:rPr>
              <a:t>Vorderkammertiefe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bei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sekundärer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megalokornea</a:t>
            </a:r>
            <a:r>
              <a:rPr lang="en-US" sz="1200" i="1" dirty="0">
                <a:solidFill>
                  <a:srgbClr val="FFE1FF"/>
                </a:solidFill>
              </a:rPr>
              <a:t>: Um welchen Anteil an der gesamten Augenlänge handelt es sich dabei?</a:t>
            </a:r>
          </a:p>
          <a:p>
            <a:r>
              <a:rPr lang="en-US" sz="1200" dirty="0">
                <a:solidFill>
                  <a:srgbClr val="FFE1FF"/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rgbClr val="FFE1FF"/>
                </a:solidFill>
              </a:rPr>
              <a:t>sekundäre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endParaRPr lang="en-US" sz="12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b="1" u="sng" dirty="0">
                <a:solidFill>
                  <a:srgbClr val="FFE1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FFE1FF"/>
                </a:solidFill>
              </a:rPr>
              <a:t>sekundäre</a:t>
            </a:r>
            <a:r>
              <a:rPr lang="en-US" sz="1200" b="1" u="sng" dirty="0">
                <a:solidFill>
                  <a:srgbClr val="FFE1FF"/>
                </a:solidFill>
              </a:rPr>
              <a:t> </a:t>
            </a:r>
            <a:r>
              <a:rPr lang="en-US" sz="1200" b="1" u="sng" dirty="0" err="1">
                <a:solidFill>
                  <a:srgbClr val="FFE1FF"/>
                </a:solidFill>
              </a:rPr>
              <a:t>megalokornea</a:t>
            </a:r>
            <a:r>
              <a:rPr lang="en-US" sz="1200" b="1" u="sng" dirty="0">
                <a:solidFill>
                  <a:srgbClr val="FFE1FF"/>
                </a:solidFill>
              </a:rPr>
              <a:t> als eine Art „gestoppten </a:t>
            </a:r>
            <a:r>
              <a:rPr lang="en-US" sz="1200" b="1" u="sng" dirty="0" err="1">
                <a:solidFill>
                  <a:srgbClr val="FFE1FF"/>
                </a:solidFill>
              </a:rPr>
              <a:t>Buphthalmus</a:t>
            </a:r>
            <a:r>
              <a:rPr lang="en-US" sz="1200" b="1" u="sng" dirty="0">
                <a:solidFill>
                  <a:srgbClr val="FFE1FF"/>
                </a:solidFill>
              </a:rPr>
              <a:t>“ vor, d. </a:t>
            </a:r>
            <a:r>
              <a:rPr lang="en-US" sz="1200" b="1" u="sng" dirty="0" err="1">
                <a:solidFill>
                  <a:srgbClr val="FFE1FF"/>
                </a:solidFill>
              </a:rPr>
              <a:t>h.</a:t>
            </a:r>
            <a:r>
              <a:rPr lang="en-US" sz="1200" b="1" u="sng" dirty="0">
                <a:solidFill>
                  <a:srgbClr val="FFE1FF"/>
                </a:solidFill>
              </a:rPr>
              <a:t>, sie betraf den vorderen Augenabschnitt, konnte jedoch nicht auf den Rest des Augapfels übergreifen</a:t>
            </a:r>
          </a:p>
        </p:txBody>
      </p:sp>
    </p:spTree>
    <p:extLst>
      <p:ext uri="{BB962C8B-B14F-4D97-AF65-F5344CB8AC3E}">
        <p14:creationId xmlns:p14="http://schemas.microsoft.com/office/powerpoint/2010/main" val="1347775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859332" y="5519500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626634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rgbClr val="0000FF"/>
                </a:solidFill>
              </a:rPr>
              <a:t>ein Buphthalmus</a:t>
            </a:r>
            <a:r>
              <a:rPr lang="en-US" sz="1200" i="1" dirty="0">
                <a:solidFill>
                  <a:srgbClr val="0000FF"/>
                </a:solidFill>
              </a:rPr>
              <a:t>. Was ist der Unterschied zwischen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i="1" dirty="0" err="1">
                <a:solidFill>
                  <a:srgbClr val="0000FF"/>
                </a:solidFill>
              </a:rPr>
              <a:t>Buphthalmus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</a:t>
            </a:r>
            <a:r>
              <a:rPr lang="en-US" sz="1200" dirty="0" err="1">
                <a:solidFill>
                  <a:srgbClr val="0000FF"/>
                </a:solidFill>
              </a:rPr>
              <a:t>einem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Buphthalmus</a:t>
            </a:r>
            <a:r>
              <a:rPr lang="en-US" sz="1200" dirty="0">
                <a:solidFill>
                  <a:srgbClr val="0000FF"/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rgbClr val="0000FF"/>
                </a:solidFill>
              </a:rPr>
              <a:t>sekundären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r>
              <a:rPr lang="en-US" sz="1200" dirty="0">
                <a:solidFill>
                  <a:srgbClr val="0000FF"/>
                </a:solidFill>
              </a:rPr>
              <a:t> nur die Hornhaut vergrößert ist – der Rest des Auges hat normale Größe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rgbClr val="0000FF"/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rgbClr val="0000FF"/>
                </a:solidFill>
              </a:rPr>
              <a:t>megalokornea</a:t>
            </a:r>
            <a:r>
              <a:rPr lang="de-DE" sz="1200" i="1" dirty="0">
                <a:solidFill>
                  <a:srgbClr val="0000FF"/>
                </a:solidFill>
              </a:rPr>
              <a:t> 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dirty="0">
                <a:solidFill>
                  <a:srgbClr val="FFE1FF"/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rgbClr val="FFE1FF"/>
                </a:solidFill>
              </a:rPr>
              <a:t>Buphthalmus </a:t>
            </a:r>
            <a:r>
              <a:rPr lang="en-US" sz="1200" dirty="0">
                <a:solidFill>
                  <a:srgbClr val="FFE1FF"/>
                </a:solidFill>
              </a:rPr>
              <a:t>ist das Auge proportional vergrößert; </a:t>
            </a:r>
            <a:r>
              <a:rPr lang="en-US" sz="1200" dirty="0" err="1">
                <a:solidFill>
                  <a:srgbClr val="FFE1FF"/>
                </a:solidFill>
              </a:rPr>
              <a:t>das heißt</a:t>
            </a:r>
            <a:r>
              <a:rPr lang="en-US" sz="1200" dirty="0">
                <a:solidFill>
                  <a:srgbClr val="FFE1FF"/>
                </a:solidFill>
              </a:rPr>
              <a:t>, die tiefe Vorderkammer geht mit einer vergrößerten Glaskörperhöhle einher. Im Gegensatz </a:t>
            </a:r>
            <a:r>
              <a:rPr lang="en-US" sz="1200" dirty="0" err="1">
                <a:solidFill>
                  <a:srgbClr val="FFE1FF"/>
                </a:solidFill>
              </a:rPr>
              <a:t>dazu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de-DE" sz="1200" dirty="0">
                <a:solidFill>
                  <a:srgbClr val="FFE1FF"/>
                </a:solidFill>
              </a:rPr>
              <a:t>macht bei einer sekundären </a:t>
            </a:r>
            <a:r>
              <a:rPr lang="de-DE" sz="1200" dirty="0" err="1">
                <a:solidFill>
                  <a:srgbClr val="FFE1FF"/>
                </a:solidFill>
              </a:rPr>
              <a:t>megalokornea</a:t>
            </a:r>
            <a:r>
              <a:rPr lang="en-US" sz="1200" dirty="0">
                <a:solidFill>
                  <a:srgbClr val="FFE1FF"/>
                </a:solidFill>
              </a:rPr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i="1" dirty="0">
                <a:solidFill>
                  <a:srgbClr val="FFE1FF"/>
                </a:solidFill>
              </a:rPr>
              <a:t>In Bezug auf die </a:t>
            </a:r>
            <a:r>
              <a:rPr lang="en-US" sz="1200" i="1" dirty="0" err="1">
                <a:solidFill>
                  <a:srgbClr val="FFE1FF"/>
                </a:solidFill>
              </a:rPr>
              <a:t>Vorderkammertiefe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bei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sekundärer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megalokornea</a:t>
            </a:r>
            <a:r>
              <a:rPr lang="en-US" sz="1200" i="1" dirty="0">
                <a:solidFill>
                  <a:srgbClr val="FFE1FF"/>
                </a:solidFill>
              </a:rPr>
              <a:t>: Um welchen Anteil an der gesamten Augenlänge handelt es sich dabei?</a:t>
            </a:r>
          </a:p>
          <a:p>
            <a:r>
              <a:rPr lang="en-US" sz="1200" dirty="0">
                <a:solidFill>
                  <a:srgbClr val="FFE1FF"/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rgbClr val="FFE1FF"/>
                </a:solidFill>
              </a:rPr>
              <a:t>sekundäre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endParaRPr lang="en-US" sz="12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b="1" u="sng" dirty="0">
                <a:solidFill>
                  <a:srgbClr val="FFE1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FFE1FF"/>
                </a:solidFill>
              </a:rPr>
              <a:t>sekundäre</a:t>
            </a:r>
            <a:r>
              <a:rPr lang="en-US" sz="1200" b="1" u="sng" dirty="0">
                <a:solidFill>
                  <a:srgbClr val="FFE1FF"/>
                </a:solidFill>
              </a:rPr>
              <a:t> </a:t>
            </a:r>
            <a:r>
              <a:rPr lang="en-US" sz="1200" b="1" u="sng" dirty="0" err="1">
                <a:solidFill>
                  <a:srgbClr val="FFE1FF"/>
                </a:solidFill>
              </a:rPr>
              <a:t>megalokornea</a:t>
            </a:r>
            <a:r>
              <a:rPr lang="en-US" sz="1200" b="1" u="sng" dirty="0">
                <a:solidFill>
                  <a:srgbClr val="FFE1FF"/>
                </a:solidFill>
              </a:rPr>
              <a:t> als eine Art „gestoppten </a:t>
            </a:r>
            <a:r>
              <a:rPr lang="en-US" sz="1200" b="1" u="sng" dirty="0" err="1">
                <a:solidFill>
                  <a:srgbClr val="FFE1FF"/>
                </a:solidFill>
              </a:rPr>
              <a:t>Buphthalmus</a:t>
            </a:r>
            <a:r>
              <a:rPr lang="en-US" sz="1200" b="1" u="sng" dirty="0">
                <a:solidFill>
                  <a:srgbClr val="FFE1FF"/>
                </a:solidFill>
              </a:rPr>
              <a:t>“ vor, d. </a:t>
            </a:r>
            <a:r>
              <a:rPr lang="en-US" sz="1200" b="1" u="sng" dirty="0" err="1">
                <a:solidFill>
                  <a:srgbClr val="FFE1FF"/>
                </a:solidFill>
              </a:rPr>
              <a:t>h.</a:t>
            </a:r>
            <a:r>
              <a:rPr lang="en-US" sz="1200" b="1" u="sng" dirty="0">
                <a:solidFill>
                  <a:srgbClr val="FFE1FF"/>
                </a:solidFill>
              </a:rPr>
              <a:t>, sie betraf den vorderen Augenabschnitt, konnte jedoch nicht auf den Rest des Augapfels übergreifen</a:t>
            </a:r>
          </a:p>
        </p:txBody>
      </p:sp>
    </p:spTree>
    <p:extLst>
      <p:ext uri="{BB962C8B-B14F-4D97-AF65-F5344CB8AC3E}">
        <p14:creationId xmlns:p14="http://schemas.microsoft.com/office/powerpoint/2010/main" val="379121188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905000" y="5459375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626634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rgbClr val="0000FF"/>
                </a:solidFill>
              </a:rPr>
              <a:t>ein Buphthalmus</a:t>
            </a:r>
            <a:r>
              <a:rPr lang="en-US" sz="1200" i="1" dirty="0">
                <a:solidFill>
                  <a:srgbClr val="0000FF"/>
                </a:solidFill>
              </a:rPr>
              <a:t>. Was ist der </a:t>
            </a:r>
            <a:r>
              <a:rPr lang="en-US" sz="1200" i="1" dirty="0" err="1">
                <a:solidFill>
                  <a:srgbClr val="0000FF"/>
                </a:solidFill>
              </a:rPr>
              <a:t>Unterschied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zwischen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i="1" dirty="0" err="1">
                <a:solidFill>
                  <a:srgbClr val="0000FF"/>
                </a:solidFill>
              </a:rPr>
              <a:t>Buphthalmus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</a:t>
            </a:r>
            <a:r>
              <a:rPr lang="en-US" sz="1200" dirty="0" err="1">
                <a:solidFill>
                  <a:srgbClr val="0000FF"/>
                </a:solidFill>
              </a:rPr>
              <a:t>einem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Buphthalmus</a:t>
            </a:r>
            <a:r>
              <a:rPr lang="en-US" sz="1200" dirty="0">
                <a:solidFill>
                  <a:srgbClr val="0000FF"/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rgbClr val="0000FF"/>
                </a:solidFill>
              </a:rPr>
              <a:t>sekundären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r>
              <a:rPr lang="en-US" sz="1200" dirty="0">
                <a:solidFill>
                  <a:srgbClr val="0000FF"/>
                </a:solidFill>
              </a:rPr>
              <a:t> nur die Hornhaut vergrößert ist – der Rest des Auges hat normale Größe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rgbClr val="0000FF"/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rgbClr val="0000FF"/>
                </a:solidFill>
              </a:rPr>
              <a:t>megalokornea</a:t>
            </a:r>
            <a:r>
              <a:rPr lang="de-DE" sz="1200" i="1" dirty="0">
                <a:solidFill>
                  <a:srgbClr val="0000FF"/>
                </a:solidFill>
              </a:rPr>
              <a:t> 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rgbClr val="0000FF"/>
                </a:solidFill>
              </a:rPr>
              <a:t>Buphthalmus </a:t>
            </a:r>
            <a:r>
              <a:rPr lang="en-US" sz="1200" dirty="0">
                <a:solidFill>
                  <a:srgbClr val="0000FF"/>
                </a:solidFill>
              </a:rPr>
              <a:t>ist das Auge proportional vergrößert; </a:t>
            </a:r>
            <a:r>
              <a:rPr lang="en-US" sz="1200" dirty="0" err="1">
                <a:solidFill>
                  <a:srgbClr val="0000FF"/>
                </a:solidFill>
              </a:rPr>
              <a:t>das heißt</a:t>
            </a:r>
            <a:r>
              <a:rPr lang="en-US" sz="1200" dirty="0">
                <a:solidFill>
                  <a:srgbClr val="0000FF"/>
                </a:solidFill>
              </a:rPr>
              <a:t>, die tiefe Vorderkammer geht mit einer vergrößerten Glaskörperhöhle einher. </a:t>
            </a:r>
            <a:r>
              <a:rPr lang="en-US" sz="1200" dirty="0">
                <a:solidFill>
                  <a:srgbClr val="FFE1FF"/>
                </a:solidFill>
              </a:rPr>
              <a:t>Im Gegensatz </a:t>
            </a:r>
            <a:r>
              <a:rPr lang="en-US" sz="1200" dirty="0" err="1">
                <a:solidFill>
                  <a:srgbClr val="FFE1FF"/>
                </a:solidFill>
              </a:rPr>
              <a:t>dazu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de-DE" sz="1200" dirty="0">
                <a:solidFill>
                  <a:srgbClr val="FFE1FF"/>
                </a:solidFill>
              </a:rPr>
              <a:t>macht bei einer sekundären </a:t>
            </a:r>
            <a:r>
              <a:rPr lang="de-DE" sz="1200" dirty="0" err="1">
                <a:solidFill>
                  <a:srgbClr val="FFE1FF"/>
                </a:solidFill>
              </a:rPr>
              <a:t>megalokornea</a:t>
            </a:r>
            <a:r>
              <a:rPr lang="en-US" sz="1200" dirty="0">
                <a:solidFill>
                  <a:srgbClr val="FFE1FF"/>
                </a:solidFill>
              </a:rPr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i="1" dirty="0">
                <a:solidFill>
                  <a:srgbClr val="FFE1FF"/>
                </a:solidFill>
              </a:rPr>
              <a:t>In Bezug auf die </a:t>
            </a:r>
            <a:r>
              <a:rPr lang="en-US" sz="1200" i="1" dirty="0" err="1">
                <a:solidFill>
                  <a:srgbClr val="FFE1FF"/>
                </a:solidFill>
              </a:rPr>
              <a:t>Vorderkammertiefe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bei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sekundärer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megalokornea</a:t>
            </a:r>
            <a:r>
              <a:rPr lang="en-US" sz="1200" i="1" dirty="0">
                <a:solidFill>
                  <a:srgbClr val="FFE1FF"/>
                </a:solidFill>
              </a:rPr>
              <a:t>: Um welchen Anteil an der gesamten Augenlänge handelt es sich dabei?</a:t>
            </a:r>
          </a:p>
          <a:p>
            <a:r>
              <a:rPr lang="en-US" sz="1200" dirty="0">
                <a:solidFill>
                  <a:srgbClr val="FFE1FF"/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rgbClr val="FFE1FF"/>
                </a:solidFill>
              </a:rPr>
              <a:t>sekundäre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endParaRPr lang="en-US" sz="12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b="1" u="sng" dirty="0">
                <a:solidFill>
                  <a:srgbClr val="FFE1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FFE1FF"/>
                </a:solidFill>
              </a:rPr>
              <a:t>sekundäre</a:t>
            </a:r>
            <a:r>
              <a:rPr lang="en-US" sz="1200" b="1" u="sng" dirty="0">
                <a:solidFill>
                  <a:srgbClr val="FFE1FF"/>
                </a:solidFill>
              </a:rPr>
              <a:t> </a:t>
            </a:r>
            <a:r>
              <a:rPr lang="en-US" sz="1200" b="1" u="sng" dirty="0" err="1">
                <a:solidFill>
                  <a:srgbClr val="FFE1FF"/>
                </a:solidFill>
              </a:rPr>
              <a:t>megalokornea</a:t>
            </a:r>
            <a:r>
              <a:rPr lang="en-US" sz="1200" b="1" u="sng" dirty="0">
                <a:solidFill>
                  <a:srgbClr val="FFE1FF"/>
                </a:solidFill>
              </a:rPr>
              <a:t> als eine Art „gestoppten </a:t>
            </a:r>
            <a:r>
              <a:rPr lang="en-US" sz="1200" b="1" u="sng" dirty="0" err="1">
                <a:solidFill>
                  <a:srgbClr val="FFE1FF"/>
                </a:solidFill>
              </a:rPr>
              <a:t>Buphthalmus</a:t>
            </a:r>
            <a:r>
              <a:rPr lang="en-US" sz="1200" b="1" u="sng" dirty="0">
                <a:solidFill>
                  <a:srgbClr val="FFE1FF"/>
                </a:solidFill>
              </a:rPr>
              <a:t>“ vor, d. </a:t>
            </a:r>
            <a:r>
              <a:rPr lang="en-US" sz="1200" b="1" u="sng" dirty="0" err="1">
                <a:solidFill>
                  <a:srgbClr val="FFE1FF"/>
                </a:solidFill>
              </a:rPr>
              <a:t>h.</a:t>
            </a:r>
            <a:r>
              <a:rPr lang="en-US" sz="1200" b="1" u="sng" dirty="0">
                <a:solidFill>
                  <a:srgbClr val="FFE1FF"/>
                </a:solidFill>
              </a:rPr>
              <a:t>, sie betraf den vorderen Augenabschnitt, konnte jedoch nicht auf den Rest des Augapfels übergreifen</a:t>
            </a:r>
          </a:p>
        </p:txBody>
      </p:sp>
    </p:spTree>
    <p:extLst>
      <p:ext uri="{BB962C8B-B14F-4D97-AF65-F5344CB8AC3E}">
        <p14:creationId xmlns:p14="http://schemas.microsoft.com/office/powerpoint/2010/main" val="12036057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919050" y="5445040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626634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rgbClr val="0000FF"/>
                </a:solidFill>
              </a:rPr>
              <a:t>ein Buphthalmus</a:t>
            </a:r>
            <a:r>
              <a:rPr lang="en-US" sz="1200" i="1" dirty="0">
                <a:solidFill>
                  <a:srgbClr val="0000FF"/>
                </a:solidFill>
              </a:rPr>
              <a:t>. Was ist der </a:t>
            </a:r>
            <a:r>
              <a:rPr lang="en-US" sz="1200" i="1" dirty="0" err="1">
                <a:solidFill>
                  <a:srgbClr val="0000FF"/>
                </a:solidFill>
              </a:rPr>
              <a:t>Unterschied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zwischen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i="1" dirty="0" err="1">
                <a:solidFill>
                  <a:srgbClr val="0000FF"/>
                </a:solidFill>
              </a:rPr>
              <a:t>Buphthalmus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</a:t>
            </a:r>
            <a:r>
              <a:rPr lang="en-US" sz="1200" dirty="0" err="1">
                <a:solidFill>
                  <a:srgbClr val="0000FF"/>
                </a:solidFill>
              </a:rPr>
              <a:t>einem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Buphthalmus</a:t>
            </a:r>
            <a:r>
              <a:rPr lang="en-US" sz="1200" dirty="0">
                <a:solidFill>
                  <a:srgbClr val="0000FF"/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rgbClr val="0000FF"/>
                </a:solidFill>
              </a:rPr>
              <a:t>sekundären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r>
              <a:rPr lang="en-US" sz="1200" dirty="0">
                <a:solidFill>
                  <a:srgbClr val="0000FF"/>
                </a:solidFill>
              </a:rPr>
              <a:t> nur die Hornhaut vergrößert ist – der Rest des Auges hat normale Größe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rgbClr val="0000FF"/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rgbClr val="0000FF"/>
                </a:solidFill>
              </a:rPr>
              <a:t>megalokornea</a:t>
            </a:r>
            <a:r>
              <a:rPr lang="de-DE" sz="1200" i="1" dirty="0">
                <a:solidFill>
                  <a:srgbClr val="0000FF"/>
                </a:solidFill>
              </a:rPr>
              <a:t> 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rgbClr val="0000FF"/>
                </a:solidFill>
              </a:rPr>
              <a:t>Buphthalmus </a:t>
            </a:r>
            <a:r>
              <a:rPr lang="en-US" sz="1200" dirty="0">
                <a:solidFill>
                  <a:srgbClr val="0000FF"/>
                </a:solidFill>
              </a:rPr>
              <a:t>ist das Auge proportional vergrößert; </a:t>
            </a:r>
            <a:r>
              <a:rPr lang="en-US" sz="1200" dirty="0" err="1">
                <a:solidFill>
                  <a:srgbClr val="0000FF"/>
                </a:solidFill>
              </a:rPr>
              <a:t>das heißt</a:t>
            </a:r>
            <a:r>
              <a:rPr lang="en-US" sz="1200" dirty="0">
                <a:solidFill>
                  <a:srgbClr val="0000FF"/>
                </a:solidFill>
              </a:rPr>
              <a:t>, die tiefe Vorderkammer geht mit einer vergrößerten Glaskörperhöhle einher. </a:t>
            </a:r>
            <a:r>
              <a:rPr lang="en-US" sz="1200" dirty="0"/>
              <a:t>Im Gegensatz </a:t>
            </a:r>
            <a:r>
              <a:rPr lang="en-US" sz="1200" dirty="0" err="1"/>
              <a:t>dazu</a:t>
            </a:r>
            <a:r>
              <a:rPr lang="en-US" sz="1200" dirty="0"/>
              <a:t> </a:t>
            </a:r>
            <a:r>
              <a:rPr lang="de-DE" sz="1200" dirty="0"/>
              <a:t>macht bei einer sekundären </a:t>
            </a:r>
            <a:r>
              <a:rPr lang="de-DE" sz="1200" dirty="0" err="1"/>
              <a:t>megalokornea</a:t>
            </a:r>
            <a:r>
              <a:rPr lang="en-US" sz="1200" dirty="0"/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i="1" dirty="0">
                <a:solidFill>
                  <a:srgbClr val="FFE1FF"/>
                </a:solidFill>
              </a:rPr>
              <a:t>In Bezug auf die </a:t>
            </a:r>
            <a:r>
              <a:rPr lang="en-US" sz="1200" i="1" dirty="0" err="1">
                <a:solidFill>
                  <a:srgbClr val="FFE1FF"/>
                </a:solidFill>
              </a:rPr>
              <a:t>Vorderkammertiefe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bei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sekundärer</a:t>
            </a:r>
            <a:r>
              <a:rPr lang="en-US" sz="1200" i="1" dirty="0">
                <a:solidFill>
                  <a:srgbClr val="FFE1FF"/>
                </a:solidFill>
              </a:rPr>
              <a:t> </a:t>
            </a:r>
            <a:r>
              <a:rPr lang="en-US" sz="1200" i="1" dirty="0" err="1">
                <a:solidFill>
                  <a:srgbClr val="FFE1FF"/>
                </a:solidFill>
              </a:rPr>
              <a:t>megalokornea</a:t>
            </a:r>
            <a:r>
              <a:rPr lang="en-US" sz="1200" i="1" dirty="0">
                <a:solidFill>
                  <a:srgbClr val="FFE1FF"/>
                </a:solidFill>
              </a:rPr>
              <a:t>: Um welchen Anteil an der gesamten Augenlänge handelt es sich dabei?</a:t>
            </a:r>
          </a:p>
          <a:p>
            <a:r>
              <a:rPr lang="en-US" sz="1200" dirty="0">
                <a:solidFill>
                  <a:srgbClr val="FFE1FF"/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rgbClr val="FFE1FF"/>
                </a:solidFill>
              </a:rPr>
              <a:t>sekundäre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endParaRPr lang="en-US" sz="12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b="1" u="sng" dirty="0">
                <a:solidFill>
                  <a:srgbClr val="FFE1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FFE1FF"/>
                </a:solidFill>
              </a:rPr>
              <a:t>sekundäre</a:t>
            </a:r>
            <a:r>
              <a:rPr lang="en-US" sz="1200" b="1" u="sng" dirty="0">
                <a:solidFill>
                  <a:srgbClr val="FFE1FF"/>
                </a:solidFill>
              </a:rPr>
              <a:t> </a:t>
            </a:r>
            <a:r>
              <a:rPr lang="en-US" sz="1200" b="1" u="sng" dirty="0" err="1">
                <a:solidFill>
                  <a:srgbClr val="FFE1FF"/>
                </a:solidFill>
              </a:rPr>
              <a:t>megalokornea</a:t>
            </a:r>
            <a:r>
              <a:rPr lang="en-US" sz="1200" b="1" u="sng" dirty="0">
                <a:solidFill>
                  <a:srgbClr val="FFE1FF"/>
                </a:solidFill>
              </a:rPr>
              <a:t> als eine Art „gestoppten </a:t>
            </a:r>
            <a:r>
              <a:rPr lang="en-US" sz="1200" b="1" u="sng" dirty="0" err="1">
                <a:solidFill>
                  <a:srgbClr val="FFE1FF"/>
                </a:solidFill>
              </a:rPr>
              <a:t>Buphthalmus</a:t>
            </a:r>
            <a:r>
              <a:rPr lang="en-US" sz="1200" b="1" u="sng" dirty="0">
                <a:solidFill>
                  <a:srgbClr val="FFE1FF"/>
                </a:solidFill>
              </a:rPr>
              <a:t>“ vor, d. </a:t>
            </a:r>
            <a:r>
              <a:rPr lang="en-US" sz="1200" b="1" u="sng" dirty="0" err="1">
                <a:solidFill>
                  <a:srgbClr val="FFE1FF"/>
                </a:solidFill>
              </a:rPr>
              <a:t>h.</a:t>
            </a:r>
            <a:r>
              <a:rPr lang="en-US" sz="1200" b="1" u="sng" dirty="0">
                <a:solidFill>
                  <a:srgbClr val="FFE1FF"/>
                </a:solidFill>
              </a:rPr>
              <a:t>, sie betraf den vorderen Augenabschnitt, konnte jedoch nicht auf den Rest des Augapfels übergreifen</a:t>
            </a:r>
          </a:p>
        </p:txBody>
      </p:sp>
    </p:spTree>
    <p:extLst>
      <p:ext uri="{BB962C8B-B14F-4D97-AF65-F5344CB8AC3E}">
        <p14:creationId xmlns:p14="http://schemas.microsoft.com/office/powerpoint/2010/main" val="28435328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919050" y="5426098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626634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rgbClr val="0000FF"/>
                </a:solidFill>
              </a:rPr>
              <a:t>ein Buphthalmus</a:t>
            </a:r>
            <a:r>
              <a:rPr lang="en-US" sz="1200" i="1" dirty="0">
                <a:solidFill>
                  <a:srgbClr val="0000FF"/>
                </a:solidFill>
              </a:rPr>
              <a:t>. Was ist der </a:t>
            </a:r>
            <a:r>
              <a:rPr lang="en-US" sz="1200" i="1" dirty="0" err="1">
                <a:solidFill>
                  <a:srgbClr val="0000FF"/>
                </a:solidFill>
              </a:rPr>
              <a:t>Unterschied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zwischen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i="1" dirty="0" err="1">
                <a:solidFill>
                  <a:srgbClr val="0000FF"/>
                </a:solidFill>
              </a:rPr>
              <a:t>Buphthalmus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</a:t>
            </a:r>
            <a:r>
              <a:rPr lang="en-US" sz="1200" dirty="0" err="1">
                <a:solidFill>
                  <a:srgbClr val="0000FF"/>
                </a:solidFill>
              </a:rPr>
              <a:t>einem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Buphthalmus</a:t>
            </a:r>
            <a:r>
              <a:rPr lang="en-US" sz="1200" dirty="0">
                <a:solidFill>
                  <a:srgbClr val="0000FF"/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rgbClr val="0000FF"/>
                </a:solidFill>
              </a:rPr>
              <a:t>sekundären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r>
              <a:rPr lang="en-US" sz="1200" dirty="0">
                <a:solidFill>
                  <a:srgbClr val="0000FF"/>
                </a:solidFill>
              </a:rPr>
              <a:t> nur die Hornhaut vergrößert ist – der Rest des Auges hat normale Größe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rgbClr val="0000FF"/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rgbClr val="0000FF"/>
                </a:solidFill>
              </a:rPr>
              <a:t>megalokornea</a:t>
            </a:r>
            <a:r>
              <a:rPr lang="de-DE" sz="1200" i="1" dirty="0">
                <a:solidFill>
                  <a:srgbClr val="0000FF"/>
                </a:solidFill>
              </a:rPr>
              <a:t> 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rgbClr val="0000FF"/>
                </a:solidFill>
              </a:rPr>
              <a:t>Buphthalmus </a:t>
            </a:r>
            <a:r>
              <a:rPr lang="en-US" sz="1200" dirty="0">
                <a:solidFill>
                  <a:srgbClr val="0000FF"/>
                </a:solidFill>
              </a:rPr>
              <a:t>ist das Auge proportional vergrößert; </a:t>
            </a:r>
            <a:r>
              <a:rPr lang="en-US" sz="1200" dirty="0" err="1">
                <a:solidFill>
                  <a:srgbClr val="0000FF"/>
                </a:solidFill>
              </a:rPr>
              <a:t>das heißt</a:t>
            </a:r>
            <a:r>
              <a:rPr lang="en-US" sz="1200" dirty="0">
                <a:solidFill>
                  <a:srgbClr val="0000FF"/>
                </a:solidFill>
              </a:rPr>
              <a:t>, die tiefe Vorderkammer geht mit einer vergrößerten Glaskörperhöhle einher. </a:t>
            </a:r>
            <a:r>
              <a:rPr lang="en-US" sz="1200" dirty="0"/>
              <a:t>Im Gegensatz </a:t>
            </a:r>
            <a:r>
              <a:rPr lang="en-US" sz="1200" dirty="0" err="1"/>
              <a:t>dazu</a:t>
            </a:r>
            <a:r>
              <a:rPr lang="en-US" sz="1200" dirty="0"/>
              <a:t> </a:t>
            </a:r>
            <a:r>
              <a:rPr lang="de-DE" sz="1200" dirty="0"/>
              <a:t>macht bei einer sekundären </a:t>
            </a:r>
            <a:r>
              <a:rPr lang="de-DE" sz="1200" dirty="0" err="1"/>
              <a:t>megalokornea</a:t>
            </a:r>
            <a:r>
              <a:rPr lang="en-US" sz="1200" dirty="0"/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In Bezug auf die </a:t>
            </a:r>
            <a:r>
              <a:rPr lang="en-US" sz="1200" i="1" dirty="0" err="1">
                <a:solidFill>
                  <a:srgbClr val="0000FF"/>
                </a:solidFill>
              </a:rPr>
              <a:t>Vorderkammertiefe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bei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: Um welchen Anteil an der gesamten Augenlänge handelt es sich dabei?</a:t>
            </a:r>
            <a:endParaRPr lang="en-US" sz="1400" i="1" dirty="0">
              <a:solidFill>
                <a:srgbClr val="FFE1FF"/>
              </a:solidFill>
            </a:endParaRPr>
          </a:p>
          <a:p>
            <a:r>
              <a:rPr lang="en-US" sz="1200" dirty="0">
                <a:solidFill>
                  <a:srgbClr val="FFE1FF"/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rgbClr val="FFE1FF"/>
                </a:solidFill>
              </a:rPr>
              <a:t>sekundäre</a:t>
            </a:r>
            <a:r>
              <a:rPr lang="en-US" sz="1200" dirty="0">
                <a:solidFill>
                  <a:srgbClr val="FFE1FF"/>
                </a:solidFill>
              </a:rPr>
              <a:t> </a:t>
            </a:r>
            <a:r>
              <a:rPr lang="en-US" sz="1200" dirty="0" err="1">
                <a:solidFill>
                  <a:srgbClr val="FFE1FF"/>
                </a:solidFill>
              </a:rPr>
              <a:t>megalokornea</a:t>
            </a:r>
            <a:endParaRPr lang="en-US" sz="12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b="1" u="sng" dirty="0">
                <a:solidFill>
                  <a:srgbClr val="FFE1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FFE1FF"/>
                </a:solidFill>
              </a:rPr>
              <a:t>sekundäre</a:t>
            </a:r>
            <a:r>
              <a:rPr lang="en-US" sz="1200" b="1" u="sng" dirty="0">
                <a:solidFill>
                  <a:srgbClr val="FFE1FF"/>
                </a:solidFill>
              </a:rPr>
              <a:t> </a:t>
            </a:r>
            <a:r>
              <a:rPr lang="en-US" sz="1200" b="1" u="sng" dirty="0" err="1">
                <a:solidFill>
                  <a:srgbClr val="FFE1FF"/>
                </a:solidFill>
              </a:rPr>
              <a:t>megalokornea</a:t>
            </a:r>
            <a:r>
              <a:rPr lang="en-US" sz="1200" b="1" u="sng" dirty="0">
                <a:solidFill>
                  <a:srgbClr val="FFE1FF"/>
                </a:solidFill>
              </a:rPr>
              <a:t> als eine Art „gestoppten </a:t>
            </a:r>
            <a:r>
              <a:rPr lang="en-US" sz="1200" b="1" u="sng" dirty="0" err="1">
                <a:solidFill>
                  <a:srgbClr val="FFE1FF"/>
                </a:solidFill>
              </a:rPr>
              <a:t>Buphthalmus</a:t>
            </a:r>
            <a:r>
              <a:rPr lang="en-US" sz="1200" b="1" u="sng" dirty="0">
                <a:solidFill>
                  <a:srgbClr val="FFE1FF"/>
                </a:solidFill>
              </a:rPr>
              <a:t>“ vor, d. </a:t>
            </a:r>
            <a:r>
              <a:rPr lang="en-US" sz="1200" b="1" u="sng" dirty="0" err="1">
                <a:solidFill>
                  <a:srgbClr val="FFE1FF"/>
                </a:solidFill>
              </a:rPr>
              <a:t>h.</a:t>
            </a:r>
            <a:r>
              <a:rPr lang="en-US" sz="1200" b="1" u="sng" dirty="0">
                <a:solidFill>
                  <a:srgbClr val="FFE1FF"/>
                </a:solidFill>
              </a:rPr>
              <a:t>, sie betraf den vorderen Augenabschnitt, konnte jedoch nicht auf den Rest des Augapfels übergreifen</a:t>
            </a:r>
          </a:p>
        </p:txBody>
      </p:sp>
    </p:spTree>
    <p:extLst>
      <p:ext uri="{BB962C8B-B14F-4D97-AF65-F5344CB8AC3E}">
        <p14:creationId xmlns:p14="http://schemas.microsoft.com/office/powerpoint/2010/main" val="5181703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905000" y="5508164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626634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rgbClr val="0000FF"/>
                </a:solidFill>
              </a:rPr>
              <a:t>ein Buphthalmus</a:t>
            </a:r>
            <a:r>
              <a:rPr lang="en-US" sz="1200" i="1" dirty="0">
                <a:solidFill>
                  <a:srgbClr val="0000FF"/>
                </a:solidFill>
              </a:rPr>
              <a:t>. Was ist der </a:t>
            </a:r>
            <a:r>
              <a:rPr lang="en-US" sz="1200" i="1" dirty="0" err="1">
                <a:solidFill>
                  <a:srgbClr val="0000FF"/>
                </a:solidFill>
              </a:rPr>
              <a:t>Unterschied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zwischen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i="1" dirty="0" err="1">
                <a:solidFill>
                  <a:srgbClr val="0000FF"/>
                </a:solidFill>
              </a:rPr>
              <a:t>Buphthalmus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</a:t>
            </a:r>
            <a:r>
              <a:rPr lang="en-US" sz="1200" dirty="0" err="1">
                <a:solidFill>
                  <a:srgbClr val="0000FF"/>
                </a:solidFill>
              </a:rPr>
              <a:t>einem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Buphthalmus</a:t>
            </a:r>
            <a:r>
              <a:rPr lang="en-US" sz="1200" dirty="0">
                <a:solidFill>
                  <a:srgbClr val="0000FF"/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rgbClr val="0000FF"/>
                </a:solidFill>
              </a:rPr>
              <a:t>sekundären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r>
              <a:rPr lang="en-US" sz="1200" dirty="0">
                <a:solidFill>
                  <a:srgbClr val="0000FF"/>
                </a:solidFill>
              </a:rPr>
              <a:t> nur die Hornhaut vergrößert ist – der Rest des Auges hat normale Größe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rgbClr val="0000FF"/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rgbClr val="0000FF"/>
                </a:solidFill>
              </a:rPr>
              <a:t>megalokornea</a:t>
            </a:r>
            <a:r>
              <a:rPr lang="de-DE" sz="1200" i="1" dirty="0">
                <a:solidFill>
                  <a:srgbClr val="0000FF"/>
                </a:solidFill>
              </a:rPr>
              <a:t> 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rgbClr val="0000FF"/>
                </a:solidFill>
              </a:rPr>
              <a:t>Buphthalmus </a:t>
            </a:r>
            <a:r>
              <a:rPr lang="en-US" sz="1200" dirty="0">
                <a:solidFill>
                  <a:srgbClr val="0000FF"/>
                </a:solidFill>
              </a:rPr>
              <a:t>ist das Auge proportional vergrößert; </a:t>
            </a:r>
            <a:r>
              <a:rPr lang="en-US" sz="1200" dirty="0" err="1">
                <a:solidFill>
                  <a:srgbClr val="0000FF"/>
                </a:solidFill>
              </a:rPr>
              <a:t>das heißt</a:t>
            </a:r>
            <a:r>
              <a:rPr lang="en-US" sz="1200" dirty="0">
                <a:solidFill>
                  <a:srgbClr val="0000FF"/>
                </a:solidFill>
              </a:rPr>
              <a:t>, die tiefe Vorderkammer geht mit einer vergrößerten Glaskörperhöhle einher. </a:t>
            </a:r>
            <a:r>
              <a:rPr lang="en-US" sz="1200" dirty="0"/>
              <a:t>Im Gegensatz dazu macht bei </a:t>
            </a:r>
            <a:r>
              <a:rPr lang="en-US" sz="1200" dirty="0" err="1"/>
              <a:t>sekundärer</a:t>
            </a:r>
            <a:r>
              <a:rPr lang="en-US" sz="1200" dirty="0"/>
              <a:t> </a:t>
            </a:r>
            <a:r>
              <a:rPr lang="en-US" sz="1200" dirty="0" err="1"/>
              <a:t>megalokornea</a:t>
            </a:r>
            <a:r>
              <a:rPr lang="en-US" sz="1200" dirty="0"/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In Bezug auf die </a:t>
            </a:r>
            <a:r>
              <a:rPr lang="en-US" sz="1200" i="1" dirty="0" err="1">
                <a:solidFill>
                  <a:srgbClr val="0000FF"/>
                </a:solidFill>
              </a:rPr>
              <a:t>Vorderkammertiefe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bei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: Um welchen Anteil an der gesamten Augenlänge handelt es sich dabei?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rgbClr val="0000FF"/>
                </a:solidFill>
              </a:rPr>
              <a:t>sekundäre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endParaRPr lang="en-US" sz="14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b="1" u="sng" dirty="0">
                <a:solidFill>
                  <a:srgbClr val="FFE1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FFE1FF"/>
                </a:solidFill>
              </a:rPr>
              <a:t>sekundäre</a:t>
            </a:r>
            <a:r>
              <a:rPr lang="en-US" sz="1200" b="1" u="sng" dirty="0">
                <a:solidFill>
                  <a:srgbClr val="FFE1FF"/>
                </a:solidFill>
              </a:rPr>
              <a:t> </a:t>
            </a:r>
            <a:r>
              <a:rPr lang="en-US" sz="1200" b="1" u="sng" dirty="0" err="1">
                <a:solidFill>
                  <a:srgbClr val="FFE1FF"/>
                </a:solidFill>
              </a:rPr>
              <a:t>megalokornea</a:t>
            </a:r>
            <a:r>
              <a:rPr lang="en-US" sz="1200" b="1" u="sng" dirty="0">
                <a:solidFill>
                  <a:srgbClr val="FFE1FF"/>
                </a:solidFill>
              </a:rPr>
              <a:t> als eine Art „gestoppten </a:t>
            </a:r>
            <a:r>
              <a:rPr lang="en-US" sz="1200" b="1" u="sng" dirty="0" err="1">
                <a:solidFill>
                  <a:srgbClr val="FFE1FF"/>
                </a:solidFill>
              </a:rPr>
              <a:t>Buphthalmus</a:t>
            </a:r>
            <a:r>
              <a:rPr lang="en-US" sz="1200" b="1" u="sng" dirty="0">
                <a:solidFill>
                  <a:srgbClr val="FFE1FF"/>
                </a:solidFill>
              </a:rPr>
              <a:t>“ vor, d. </a:t>
            </a:r>
            <a:r>
              <a:rPr lang="en-US" sz="1200" b="1" u="sng" dirty="0" err="1">
                <a:solidFill>
                  <a:srgbClr val="FFE1FF"/>
                </a:solidFill>
              </a:rPr>
              <a:t>h.</a:t>
            </a:r>
            <a:r>
              <a:rPr lang="en-US" sz="1200" b="1" u="sng" dirty="0">
                <a:solidFill>
                  <a:srgbClr val="FFE1FF"/>
                </a:solidFill>
              </a:rPr>
              <a:t>, sie betraf den vorderen Augenabschnitt, konnte jedoch nicht auf den Rest des Augapfels übergreifen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6518D5-9923-4491-8A90-010E9FCAA685}"/>
              </a:ext>
            </a:extLst>
          </p:cNvPr>
          <p:cNvSpPr/>
          <p:nvPr/>
        </p:nvSpPr>
        <p:spPr>
          <a:xfrm>
            <a:off x="3810002" y="2895601"/>
            <a:ext cx="304798" cy="331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7311794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,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818506" y="5397044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626634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rgbClr val="0000FF"/>
                </a:solidFill>
              </a:rPr>
              <a:t>ein Buphthalmus</a:t>
            </a:r>
            <a:r>
              <a:rPr lang="en-US" sz="1200" i="1" dirty="0">
                <a:solidFill>
                  <a:srgbClr val="0000FF"/>
                </a:solidFill>
              </a:rPr>
              <a:t>. Was ist der Unterschied zwischen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und </a:t>
            </a:r>
            <a:r>
              <a:rPr lang="en-US" sz="1200" i="1" dirty="0" err="1">
                <a:solidFill>
                  <a:srgbClr val="0000FF"/>
                </a:solidFill>
              </a:rPr>
              <a:t>Buphthalmus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 </a:t>
            </a:r>
            <a:r>
              <a:rPr lang="en-US" sz="1200" dirty="0" err="1">
                <a:solidFill>
                  <a:srgbClr val="0000FF"/>
                </a:solidFill>
              </a:rPr>
              <a:t>einem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Buphthalmus</a:t>
            </a:r>
            <a:r>
              <a:rPr lang="en-US" sz="1200" dirty="0">
                <a:solidFill>
                  <a:srgbClr val="0000FF"/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rgbClr val="0000FF"/>
                </a:solidFill>
              </a:rPr>
              <a:t>sekundären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r>
              <a:rPr lang="en-US" sz="1200" dirty="0">
                <a:solidFill>
                  <a:srgbClr val="0000FF"/>
                </a:solidFill>
              </a:rPr>
              <a:t> nur die Hornhaut vergrößert ist – der Rest des Auges hat normale Größe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rgbClr val="0000FF"/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rgbClr val="0000FF"/>
                </a:solidFill>
              </a:rPr>
              <a:t>megalokornea</a:t>
            </a:r>
            <a:r>
              <a:rPr lang="de-DE" sz="1200" i="1" dirty="0">
                <a:solidFill>
                  <a:srgbClr val="0000FF"/>
                </a:solidFill>
              </a:rPr>
              <a:t> 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rgbClr val="0000FF"/>
                </a:solidFill>
              </a:rPr>
              <a:t>Buphthalmus </a:t>
            </a:r>
            <a:r>
              <a:rPr lang="en-US" sz="1200" dirty="0">
                <a:solidFill>
                  <a:srgbClr val="0000FF"/>
                </a:solidFill>
              </a:rPr>
              <a:t>ist das Auge proportional vergrößert; </a:t>
            </a:r>
            <a:r>
              <a:rPr lang="en-US" sz="1200" dirty="0" err="1">
                <a:solidFill>
                  <a:srgbClr val="0000FF"/>
                </a:solidFill>
              </a:rPr>
              <a:t>das heißt</a:t>
            </a:r>
            <a:r>
              <a:rPr lang="en-US" sz="1200" dirty="0">
                <a:solidFill>
                  <a:srgbClr val="0000FF"/>
                </a:solidFill>
              </a:rPr>
              <a:t>, die tiefe Vorderkammer geht mit einer vergrößerten Glaskörperhöhle einher. </a:t>
            </a:r>
            <a:r>
              <a:rPr lang="en-US" sz="1200" dirty="0"/>
              <a:t>Im Gegensatz dazu macht bei </a:t>
            </a:r>
            <a:r>
              <a:rPr lang="en-US" sz="1200" dirty="0" err="1"/>
              <a:t>sekundärer</a:t>
            </a:r>
            <a:r>
              <a:rPr lang="en-US" sz="1200" dirty="0"/>
              <a:t> </a:t>
            </a:r>
            <a:r>
              <a:rPr lang="en-US" sz="1200" dirty="0" err="1"/>
              <a:t>megalokornea</a:t>
            </a:r>
            <a:r>
              <a:rPr lang="en-US" sz="1200" dirty="0"/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In Bezug auf die </a:t>
            </a:r>
            <a:r>
              <a:rPr lang="en-US" sz="1200" i="1" dirty="0" err="1">
                <a:solidFill>
                  <a:srgbClr val="0000FF"/>
                </a:solidFill>
              </a:rPr>
              <a:t>Vorderkammertiefe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bei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sekundärer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: Um welchen Anteil an der gesamten Augenlänge handelt es sich dabei?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rgbClr val="0000FF"/>
                </a:solidFill>
              </a:rPr>
              <a:t>sekundäre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megalokornea</a:t>
            </a:r>
            <a:endParaRPr lang="en-US" sz="1400" dirty="0">
              <a:solidFill>
                <a:srgbClr val="FFE1FF"/>
              </a:solidFill>
            </a:endParaRPr>
          </a:p>
          <a:p>
            <a:endParaRPr lang="en-US" sz="1400" dirty="0">
              <a:solidFill>
                <a:srgbClr val="FFE1FF"/>
              </a:solidFill>
            </a:endParaRPr>
          </a:p>
          <a:p>
            <a:r>
              <a:rPr lang="en-US" sz="1200" b="1" u="sng" dirty="0">
                <a:solidFill>
                  <a:srgbClr val="FFE1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FFE1FF"/>
                </a:solidFill>
              </a:rPr>
              <a:t>sekundäre</a:t>
            </a:r>
            <a:r>
              <a:rPr lang="en-US" sz="1200" b="1" u="sng" dirty="0">
                <a:solidFill>
                  <a:srgbClr val="FFE1FF"/>
                </a:solidFill>
              </a:rPr>
              <a:t> </a:t>
            </a:r>
            <a:r>
              <a:rPr lang="en-US" sz="1200" b="1" u="sng" dirty="0" err="1">
                <a:solidFill>
                  <a:srgbClr val="FFE1FF"/>
                </a:solidFill>
              </a:rPr>
              <a:t>megalokornea</a:t>
            </a:r>
            <a:r>
              <a:rPr lang="en-US" sz="1200" b="1" u="sng" dirty="0">
                <a:solidFill>
                  <a:srgbClr val="FFE1FF"/>
                </a:solidFill>
              </a:rPr>
              <a:t> als eine Art „gestoppten </a:t>
            </a:r>
            <a:r>
              <a:rPr lang="en-US" sz="1200" b="1" u="sng" dirty="0" err="1">
                <a:solidFill>
                  <a:srgbClr val="FFE1FF"/>
                </a:solidFill>
              </a:rPr>
              <a:t>Buphthalmus</a:t>
            </a:r>
            <a:r>
              <a:rPr lang="en-US" sz="1200" b="1" u="sng" dirty="0">
                <a:solidFill>
                  <a:srgbClr val="FFE1FF"/>
                </a:solidFill>
              </a:rPr>
              <a:t>“ vor, d. </a:t>
            </a:r>
            <a:r>
              <a:rPr lang="en-US" sz="1200" b="1" u="sng" dirty="0" err="1">
                <a:solidFill>
                  <a:srgbClr val="FFE1FF"/>
                </a:solidFill>
              </a:rPr>
              <a:t>h.</a:t>
            </a:r>
            <a:r>
              <a:rPr lang="en-US" sz="1200" b="1" u="sng" dirty="0">
                <a:solidFill>
                  <a:srgbClr val="FFE1FF"/>
                </a:solidFill>
              </a:rPr>
              <a:t>, sie betraf den vorderen Augenabschnitt, konnte jedoch nicht auf den Rest des Augapfels übergreifen</a:t>
            </a:r>
          </a:p>
        </p:txBody>
      </p:sp>
    </p:spTree>
    <p:extLst>
      <p:ext uri="{BB962C8B-B14F-4D97-AF65-F5344CB8AC3E}">
        <p14:creationId xmlns:p14="http://schemas.microsoft.com/office/powerpoint/2010/main" val="34134309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63937" y="4757197"/>
            <a:ext cx="123142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3416BFF-74FA-4F21-A274-3184171D6547}"/>
              </a:ext>
            </a:extLst>
          </p:cNvPr>
          <p:cNvSpPr txBox="1"/>
          <p:nvPr/>
        </p:nvSpPr>
        <p:spPr>
          <a:xfrm>
            <a:off x="2198567" y="4438186"/>
            <a:ext cx="5991495" cy="1626086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Ist die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sekundäre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eine angeborene oder eine erworbene Erkrankung?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Erworben – immer und per Definition</a:t>
            </a: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b="1" i="1" dirty="0">
                <a:solidFill>
                  <a:srgbClr val="0000FF"/>
                </a:solidFill>
              </a:rPr>
              <a:t>Was ist die Ursache?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Erhöhter Augeninnendruck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0221B4C-3583-41D0-B0B0-63FC837CB2DB}"/>
              </a:ext>
            </a:extLst>
          </p:cNvPr>
          <p:cNvSpPr/>
          <p:nvPr/>
        </p:nvSpPr>
        <p:spPr>
          <a:xfrm>
            <a:off x="1843528" y="5472970"/>
            <a:ext cx="2667000" cy="87511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59B31-8C91-4D02-B5A8-D166C0940229}"/>
              </a:ext>
            </a:extLst>
          </p:cNvPr>
          <p:cNvSpPr txBox="1"/>
          <p:nvPr/>
        </p:nvSpPr>
        <p:spPr>
          <a:xfrm>
            <a:off x="794971" y="341560"/>
            <a:ext cx="7315200" cy="3811300"/>
          </a:xfrm>
          <a:prstGeom prst="rect">
            <a:avLst/>
          </a:prstGeom>
          <a:solidFill>
            <a:srgbClr val="FFE1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Moment mal – ich dachte, ein durch erhöhten Augeninnendruck bedingter vergrößerter Augapfel sei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ein Buphthalmus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Was ist der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Unterschied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zwischen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sekundärer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Buphthalmus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einem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Buphthalmus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ist der gesamte Augapfel (einschließlich der Hornhaut) vergrößert, während bei einer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sekundären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nur die Hornhaut vergrößert ist – der Rest des Auges hat normale Größe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Okay, ich habe also ein Baby mit erhöhtem Augeninnendruck und großen Hornhäuten vor mir. Woran erkenne ich, </a:t>
            </a:r>
            <a:r>
              <a:rPr lang="de-DE" sz="1200" i="1" dirty="0">
                <a:solidFill>
                  <a:schemeClr val="bg1">
                    <a:lumMod val="75000"/>
                  </a:schemeClr>
                </a:solidFill>
              </a:rPr>
              <a:t>ob es sich um einen Buphthalmus oder um eine sekundäre </a:t>
            </a:r>
            <a:r>
              <a:rPr lang="de-DE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de-DE" sz="1200" i="1" dirty="0">
                <a:solidFill>
                  <a:schemeClr val="bg1">
                    <a:lumMod val="75000"/>
                  </a:schemeClr>
                </a:solidFill>
              </a:rPr>
              <a:t> handelt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Indem ich die Augäpfel (mit Ultraschall) messe. Bei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Buphthalmus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das Auge proportional vergrößert;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das heißt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die tiefe Vorderkammer geht mit einer vergrößerten Glaskörperhöhle einher. Im Gegensatz dazu macht bei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sekundärer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die Vorderkammertiefe einen unverhältnismäßig großen Anteil der gesamten Augenlänge aus.</a:t>
            </a:r>
          </a:p>
          <a:p>
            <a:endParaRPr 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Bezug auf die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Vorderkammertiefe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bei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sekundärer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: Um welchen Anteil an der gesamten Augenlänge handelt es sich dabei?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Wenn die Vorderkammertiefe mehr als etwa 20 % der gesamten Augenlänge beträgt, handelt es sich um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sekundäre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b="1" u="sng" dirty="0">
                <a:solidFill>
                  <a:srgbClr val="0000FF"/>
                </a:solidFill>
              </a:rPr>
              <a:t>Stellen Sie sich die </a:t>
            </a:r>
            <a:r>
              <a:rPr lang="en-US" sz="1200" b="1" u="sng" dirty="0" err="1">
                <a:solidFill>
                  <a:srgbClr val="0000FF"/>
                </a:solidFill>
              </a:rPr>
              <a:t>sekundäre</a:t>
            </a:r>
            <a:r>
              <a:rPr lang="en-US" sz="1200" b="1" u="sng" dirty="0">
                <a:solidFill>
                  <a:srgbClr val="0000FF"/>
                </a:solidFill>
              </a:rPr>
              <a:t> </a:t>
            </a:r>
            <a:r>
              <a:rPr lang="en-US" sz="1200" b="1" u="sng" dirty="0" err="1">
                <a:solidFill>
                  <a:srgbClr val="0000FF"/>
                </a:solidFill>
              </a:rPr>
              <a:t>megalokornea</a:t>
            </a:r>
            <a:r>
              <a:rPr lang="en-US" sz="1200" b="1" u="sng" dirty="0">
                <a:solidFill>
                  <a:srgbClr val="0000FF"/>
                </a:solidFill>
              </a:rPr>
              <a:t> </a:t>
            </a:r>
            <a:r>
              <a:rPr lang="en-US" sz="1200" b="1" u="sng" dirty="0" err="1">
                <a:solidFill>
                  <a:srgbClr val="0000FF"/>
                </a:solidFill>
              </a:rPr>
              <a:t>als</a:t>
            </a:r>
            <a:r>
              <a:rPr lang="en-US" sz="1200" b="1" u="sng" dirty="0">
                <a:solidFill>
                  <a:srgbClr val="0000FF"/>
                </a:solidFill>
              </a:rPr>
              <a:t> „</a:t>
            </a:r>
            <a:r>
              <a:rPr lang="en-US" sz="1200" b="1" u="sng" dirty="0" err="1">
                <a:solidFill>
                  <a:srgbClr val="0000FF"/>
                </a:solidFill>
              </a:rPr>
              <a:t>gestoppten</a:t>
            </a:r>
            <a:r>
              <a:rPr lang="en-US" sz="1200" b="1" u="sng" dirty="0">
                <a:solidFill>
                  <a:srgbClr val="0000FF"/>
                </a:solidFill>
              </a:rPr>
              <a:t> </a:t>
            </a:r>
            <a:r>
              <a:rPr lang="en-US" sz="1200" b="1" u="sng" dirty="0" err="1">
                <a:solidFill>
                  <a:srgbClr val="0000FF"/>
                </a:solidFill>
              </a:rPr>
              <a:t>Buphthalmus</a:t>
            </a:r>
            <a:r>
              <a:rPr lang="en-US" sz="1200" b="1" u="sng" dirty="0">
                <a:solidFill>
                  <a:srgbClr val="0000FF"/>
                </a:solidFill>
              </a:rPr>
              <a:t>“ vor, d. </a:t>
            </a:r>
            <a:r>
              <a:rPr lang="en-US" sz="1200" b="1" u="sng" dirty="0" err="1">
                <a:solidFill>
                  <a:srgbClr val="0000FF"/>
                </a:solidFill>
              </a:rPr>
              <a:t>h.</a:t>
            </a:r>
            <a:r>
              <a:rPr lang="en-US" sz="1200" b="1" u="sng" dirty="0">
                <a:solidFill>
                  <a:srgbClr val="0000FF"/>
                </a:solidFill>
              </a:rPr>
              <a:t>, der Augeninnendruck (IOD) wirkte sich auf den vorderen Augenabschnitt aus, nicht jedoch auf den Rest des Augapfels</a:t>
            </a:r>
          </a:p>
        </p:txBody>
      </p:sp>
    </p:spTree>
    <p:extLst>
      <p:ext uri="{BB962C8B-B14F-4D97-AF65-F5344CB8AC3E}">
        <p14:creationId xmlns:p14="http://schemas.microsoft.com/office/powerpoint/2010/main" val="22639933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79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1D24AA-4EC7-4EF3-B53B-D79FC5362763}"/>
              </a:ext>
            </a:extLst>
          </p:cNvPr>
          <p:cNvSpPr txBox="1"/>
          <p:nvPr/>
        </p:nvSpPr>
        <p:spPr>
          <a:xfrm>
            <a:off x="2732277" y="43126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483817-1E12-4F9C-81A1-EDA3684A94EC}"/>
              </a:ext>
            </a:extLst>
          </p:cNvPr>
          <p:cNvSpPr txBox="1"/>
          <p:nvPr/>
        </p:nvSpPr>
        <p:spPr>
          <a:xfrm>
            <a:off x="4932988" y="4290774"/>
            <a:ext cx="1544012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Sklerokorne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B44941-FD4B-430D-88C2-5D65D8A0F6D4}"/>
              </a:ext>
            </a:extLst>
          </p:cNvPr>
          <p:cNvSpPr/>
          <p:nvPr/>
        </p:nvSpPr>
        <p:spPr>
          <a:xfrm>
            <a:off x="1912063" y="4890194"/>
            <a:ext cx="6469938" cy="18154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C0D6D6F-2552-45CF-95D2-BF50F24FD5C9}"/>
              </a:ext>
            </a:extLst>
          </p:cNvPr>
          <p:cNvSpPr/>
          <p:nvPr/>
        </p:nvSpPr>
        <p:spPr>
          <a:xfrm>
            <a:off x="6581545" y="5782551"/>
            <a:ext cx="1450771" cy="1909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598CCC-DEA7-415C-A664-210A7B0F23C8}"/>
              </a:ext>
            </a:extLst>
          </p:cNvPr>
          <p:cNvSpPr/>
          <p:nvPr/>
        </p:nvSpPr>
        <p:spPr>
          <a:xfrm>
            <a:off x="6962545" y="5568314"/>
            <a:ext cx="1073243" cy="2038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EE222B7-6C90-4754-A8AA-3D304FB6BAB4}"/>
              </a:ext>
            </a:extLst>
          </p:cNvPr>
          <p:cNvCxnSpPr>
            <a:cxnSpLocks/>
          </p:cNvCxnSpPr>
          <p:nvPr/>
        </p:nvCxnSpPr>
        <p:spPr>
          <a:xfrm>
            <a:off x="4295545" y="5754063"/>
            <a:ext cx="37816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B60D3F9-D0FC-4907-9842-96535863A4A7}"/>
              </a:ext>
            </a:extLst>
          </p:cNvPr>
          <p:cNvCxnSpPr>
            <a:cxnSpLocks/>
          </p:cNvCxnSpPr>
          <p:nvPr/>
        </p:nvCxnSpPr>
        <p:spPr>
          <a:xfrm>
            <a:off x="4676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7B28B7-8947-4599-833F-C473638D6EF7}"/>
              </a:ext>
            </a:extLst>
          </p:cNvPr>
          <p:cNvCxnSpPr>
            <a:cxnSpLocks/>
          </p:cNvCxnSpPr>
          <p:nvPr/>
        </p:nvCxnSpPr>
        <p:spPr>
          <a:xfrm>
            <a:off x="5057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74EB399-3CA9-40B0-916A-8A3FB969BAB8}"/>
              </a:ext>
            </a:extLst>
          </p:cNvPr>
          <p:cNvCxnSpPr>
            <a:cxnSpLocks/>
          </p:cNvCxnSpPr>
          <p:nvPr/>
        </p:nvCxnSpPr>
        <p:spPr>
          <a:xfrm>
            <a:off x="5438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5E259AC-4FF4-44A3-BF23-39B8C6D0353A}"/>
              </a:ext>
            </a:extLst>
          </p:cNvPr>
          <p:cNvCxnSpPr>
            <a:cxnSpLocks/>
          </p:cNvCxnSpPr>
          <p:nvPr/>
        </p:nvCxnSpPr>
        <p:spPr>
          <a:xfrm>
            <a:off x="5819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BF4FB7E-F2D1-4BB9-AD47-C6E7394C2225}"/>
              </a:ext>
            </a:extLst>
          </p:cNvPr>
          <p:cNvCxnSpPr>
            <a:cxnSpLocks/>
          </p:cNvCxnSpPr>
          <p:nvPr/>
        </p:nvCxnSpPr>
        <p:spPr>
          <a:xfrm>
            <a:off x="6200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15266DF-1176-4251-97D0-D21DE7699A9C}"/>
              </a:ext>
            </a:extLst>
          </p:cNvPr>
          <p:cNvCxnSpPr>
            <a:cxnSpLocks/>
          </p:cNvCxnSpPr>
          <p:nvPr/>
        </p:nvCxnSpPr>
        <p:spPr>
          <a:xfrm>
            <a:off x="6581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DA97F8F-A192-4E99-8F68-48E61ADD42A1}"/>
              </a:ext>
            </a:extLst>
          </p:cNvPr>
          <p:cNvCxnSpPr>
            <a:cxnSpLocks/>
          </p:cNvCxnSpPr>
          <p:nvPr/>
        </p:nvCxnSpPr>
        <p:spPr>
          <a:xfrm>
            <a:off x="6962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EAA0E71-EB46-4A3B-A245-55B293ACFA8C}"/>
              </a:ext>
            </a:extLst>
          </p:cNvPr>
          <p:cNvCxnSpPr>
            <a:cxnSpLocks/>
          </p:cNvCxnSpPr>
          <p:nvPr/>
        </p:nvCxnSpPr>
        <p:spPr>
          <a:xfrm>
            <a:off x="7343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5E21F6C-A927-4CE9-ACD1-5772183A6BD8}"/>
              </a:ext>
            </a:extLst>
          </p:cNvPr>
          <p:cNvCxnSpPr>
            <a:cxnSpLocks/>
          </p:cNvCxnSpPr>
          <p:nvPr/>
        </p:nvCxnSpPr>
        <p:spPr>
          <a:xfrm>
            <a:off x="7724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9C9AA7C9-E154-485A-AA27-B9FC836F3B60}"/>
              </a:ext>
            </a:extLst>
          </p:cNvPr>
          <p:cNvSpPr txBox="1"/>
          <p:nvPr/>
        </p:nvSpPr>
        <p:spPr>
          <a:xfrm>
            <a:off x="4533201" y="5938729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5ABF9F-94A1-4E8F-B725-0395692C6AD2}"/>
              </a:ext>
            </a:extLst>
          </p:cNvPr>
          <p:cNvSpPr txBox="1"/>
          <p:nvPr/>
        </p:nvSpPr>
        <p:spPr>
          <a:xfrm>
            <a:off x="4910148" y="5936711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E32F98F-03E8-43B6-918C-4381474A7174}"/>
              </a:ext>
            </a:extLst>
          </p:cNvPr>
          <p:cNvSpPr txBox="1"/>
          <p:nvPr/>
        </p:nvSpPr>
        <p:spPr>
          <a:xfrm>
            <a:off x="5314129" y="5936711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C6E3241-F1F5-42FC-BCBF-37AC9CC5DC47}"/>
              </a:ext>
            </a:extLst>
          </p:cNvPr>
          <p:cNvSpPr txBox="1"/>
          <p:nvPr/>
        </p:nvSpPr>
        <p:spPr>
          <a:xfrm>
            <a:off x="5616143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90BB7E1-6D1A-4882-8AFE-9457CAF5B787}"/>
              </a:ext>
            </a:extLst>
          </p:cNvPr>
          <p:cNvSpPr txBox="1"/>
          <p:nvPr/>
        </p:nvSpPr>
        <p:spPr>
          <a:xfrm>
            <a:off x="6002028" y="5936711"/>
            <a:ext cx="39703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04E9CF3-D3FC-4784-B7A4-C1E6B2A0A13D}"/>
              </a:ext>
            </a:extLst>
          </p:cNvPr>
          <p:cNvSpPr txBox="1"/>
          <p:nvPr/>
        </p:nvSpPr>
        <p:spPr>
          <a:xfrm>
            <a:off x="6367372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4312037-C7C9-49BB-9655-B3E7C3458353}"/>
              </a:ext>
            </a:extLst>
          </p:cNvPr>
          <p:cNvSpPr txBox="1"/>
          <p:nvPr/>
        </p:nvSpPr>
        <p:spPr>
          <a:xfrm>
            <a:off x="6748372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F619D6-0318-40D6-9F59-7F2C5F93024D}"/>
              </a:ext>
            </a:extLst>
          </p:cNvPr>
          <p:cNvSpPr txBox="1"/>
          <p:nvPr/>
        </p:nvSpPr>
        <p:spPr>
          <a:xfrm>
            <a:off x="7141001" y="5941178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C0DB1ED-C398-4525-AD90-06182828577A}"/>
              </a:ext>
            </a:extLst>
          </p:cNvPr>
          <p:cNvSpPr txBox="1"/>
          <p:nvPr/>
        </p:nvSpPr>
        <p:spPr>
          <a:xfrm>
            <a:off x="7522001" y="5941178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9CFF9F8-CDF0-4216-A9AD-17E635D28F83}"/>
              </a:ext>
            </a:extLst>
          </p:cNvPr>
          <p:cNvSpPr txBox="1"/>
          <p:nvPr/>
        </p:nvSpPr>
        <p:spPr>
          <a:xfrm>
            <a:off x="4724401" y="4953238"/>
            <a:ext cx="1697902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Mikrokornea?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FAAC5E-D470-4AE7-A53A-5D08EE6E1616}"/>
              </a:ext>
            </a:extLst>
          </p:cNvPr>
          <p:cNvSpPr txBox="1"/>
          <p:nvPr/>
        </p:nvSpPr>
        <p:spPr>
          <a:xfrm>
            <a:off x="6417027" y="4957779"/>
            <a:ext cx="1736374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 err="1"/>
              <a:t>megalokornea</a:t>
            </a:r>
            <a:endParaRPr lang="en-US" sz="1200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F97C00E-9D44-4AA4-B1E3-44F04DBCDD82}"/>
              </a:ext>
            </a:extLst>
          </p:cNvPr>
          <p:cNvSpPr txBox="1"/>
          <p:nvPr/>
        </p:nvSpPr>
        <p:spPr>
          <a:xfrm>
            <a:off x="2057401" y="5494155"/>
            <a:ext cx="1828800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Im Alter von &gt;2 Jahren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42F6FF-E056-4F54-8DF3-F5FEF43D230F}"/>
              </a:ext>
            </a:extLst>
          </p:cNvPr>
          <p:cNvSpPr txBox="1"/>
          <p:nvPr/>
        </p:nvSpPr>
        <p:spPr>
          <a:xfrm>
            <a:off x="2362200" y="5723805"/>
            <a:ext cx="1524001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Bei der Geburt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77374F9-59EB-4ACF-BEE2-529C28BE767E}"/>
              </a:ext>
            </a:extLst>
          </p:cNvPr>
          <p:cNvCxnSpPr/>
          <p:nvPr/>
        </p:nvCxnSpPr>
        <p:spPr>
          <a:xfrm>
            <a:off x="3807689" y="5650206"/>
            <a:ext cx="4670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D5DBF15-8E24-4206-96DB-A82E09E5E169}"/>
              </a:ext>
            </a:extLst>
          </p:cNvPr>
          <p:cNvCxnSpPr/>
          <p:nvPr/>
        </p:nvCxnSpPr>
        <p:spPr>
          <a:xfrm>
            <a:off x="3810001" y="5860511"/>
            <a:ext cx="4670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ight Brace 53">
            <a:extLst>
              <a:ext uri="{FF2B5EF4-FFF2-40B4-BE49-F238E27FC236}">
                <a16:creationId xmlns:a16="http://schemas.microsoft.com/office/drawing/2014/main" id="{4BAEB921-BFFD-4CAD-9A2D-92B449055C6A}"/>
              </a:ext>
            </a:extLst>
          </p:cNvPr>
          <p:cNvSpPr/>
          <p:nvPr/>
        </p:nvSpPr>
        <p:spPr>
          <a:xfrm rot="16200000">
            <a:off x="7179960" y="4682524"/>
            <a:ext cx="238327" cy="142921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3DE1242-C0A6-4AF4-971C-11A89329D040}"/>
              </a:ext>
            </a:extLst>
          </p:cNvPr>
          <p:cNvSpPr txBox="1"/>
          <p:nvPr/>
        </p:nvSpPr>
        <p:spPr>
          <a:xfrm>
            <a:off x="5208627" y="6275265"/>
            <a:ext cx="2023311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Hornhautdurchmesser (mm)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C7779A1-75B2-4008-8535-0203DBDE3BFD}"/>
              </a:ext>
            </a:extLst>
          </p:cNvPr>
          <p:cNvSpPr txBox="1"/>
          <p:nvPr/>
        </p:nvSpPr>
        <p:spPr>
          <a:xfrm>
            <a:off x="2021032" y="4078600"/>
            <a:ext cx="68745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Definition von Mikrokornea, </a:t>
            </a:r>
            <a:r>
              <a:rPr lang="en-US" sz="1200" i="1" dirty="0" err="1">
                <a:solidFill>
                  <a:srgbClr val="0000FF"/>
                </a:solidFill>
              </a:rPr>
              <a:t>d. h.</a:t>
            </a:r>
            <a:r>
              <a:rPr lang="en-US" sz="1200" i="1" dirty="0">
                <a:solidFill>
                  <a:srgbClr val="0000FF"/>
                </a:solidFill>
              </a:rPr>
              <a:t>, wie „mikro“ muss sie sein?</a:t>
            </a: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Hornhautdurchmesser &lt; 9 mm bei der Geburt oder &lt; 10 mm im Alter von 2 Jahren oder älter</a:t>
            </a:r>
          </a:p>
        </p:txBody>
      </p:sp>
    </p:spTree>
    <p:extLst>
      <p:ext uri="{BB962C8B-B14F-4D97-AF65-F5344CB8AC3E}">
        <p14:creationId xmlns:p14="http://schemas.microsoft.com/office/powerpoint/2010/main" val="2142576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22968" y="4757197"/>
            <a:ext cx="89159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89773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D2A4A4-3F72-4369-BC98-6BDDD0DDB2DC}"/>
              </a:ext>
            </a:extLst>
          </p:cNvPr>
          <p:cNvSpPr txBox="1"/>
          <p:nvPr/>
        </p:nvSpPr>
        <p:spPr>
          <a:xfrm>
            <a:off x="2732277" y="43126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1BE972-9D65-45F2-9845-9FAE553F32C4}"/>
              </a:ext>
            </a:extLst>
          </p:cNvPr>
          <p:cNvSpPr txBox="1"/>
          <p:nvPr/>
        </p:nvSpPr>
        <p:spPr>
          <a:xfrm>
            <a:off x="4932988" y="4290774"/>
            <a:ext cx="1544012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Sklerokorne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8CB42F-4AAA-4DC4-93CF-4B81933AAB66}"/>
              </a:ext>
            </a:extLst>
          </p:cNvPr>
          <p:cNvSpPr/>
          <p:nvPr/>
        </p:nvSpPr>
        <p:spPr>
          <a:xfrm>
            <a:off x="1419455" y="4890194"/>
            <a:ext cx="6962546" cy="18154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9DBAF6-58A0-4785-AA23-7D978FB397A1}"/>
              </a:ext>
            </a:extLst>
          </p:cNvPr>
          <p:cNvSpPr/>
          <p:nvPr/>
        </p:nvSpPr>
        <p:spPr>
          <a:xfrm>
            <a:off x="6581545" y="5782551"/>
            <a:ext cx="1450771" cy="1909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6964DA-6EE9-4985-ADC0-5EE73C8C5E12}"/>
              </a:ext>
            </a:extLst>
          </p:cNvPr>
          <p:cNvSpPr/>
          <p:nvPr/>
        </p:nvSpPr>
        <p:spPr>
          <a:xfrm>
            <a:off x="6962545" y="5568314"/>
            <a:ext cx="1073243" cy="2038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BEDA3E-6C8D-4F89-9DF4-96A2E3D92B35}"/>
              </a:ext>
            </a:extLst>
          </p:cNvPr>
          <p:cNvSpPr/>
          <p:nvPr/>
        </p:nvSpPr>
        <p:spPr>
          <a:xfrm>
            <a:off x="4365300" y="5775910"/>
            <a:ext cx="1082391" cy="2038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656562A-7D1B-4816-A530-997C62B885DD}"/>
              </a:ext>
            </a:extLst>
          </p:cNvPr>
          <p:cNvSpPr/>
          <p:nvPr/>
        </p:nvSpPr>
        <p:spPr>
          <a:xfrm>
            <a:off x="4365301" y="5558979"/>
            <a:ext cx="1454244" cy="1846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0A3F09A-E061-4BFD-8944-DDA3FA76659E}"/>
              </a:ext>
            </a:extLst>
          </p:cNvPr>
          <p:cNvCxnSpPr>
            <a:cxnSpLocks/>
          </p:cNvCxnSpPr>
          <p:nvPr/>
        </p:nvCxnSpPr>
        <p:spPr>
          <a:xfrm>
            <a:off x="4295545" y="5754063"/>
            <a:ext cx="37816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2D9578B-1998-4C2A-9677-AAF3E1B9B286}"/>
              </a:ext>
            </a:extLst>
          </p:cNvPr>
          <p:cNvCxnSpPr>
            <a:cxnSpLocks/>
          </p:cNvCxnSpPr>
          <p:nvPr/>
        </p:nvCxnSpPr>
        <p:spPr>
          <a:xfrm>
            <a:off x="4676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59C8907-BE60-4805-A6C1-7B509D3B881E}"/>
              </a:ext>
            </a:extLst>
          </p:cNvPr>
          <p:cNvCxnSpPr>
            <a:cxnSpLocks/>
          </p:cNvCxnSpPr>
          <p:nvPr/>
        </p:nvCxnSpPr>
        <p:spPr>
          <a:xfrm>
            <a:off x="5057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BB9B418-7B94-48FB-BFB2-2E9C94C3E03A}"/>
              </a:ext>
            </a:extLst>
          </p:cNvPr>
          <p:cNvCxnSpPr>
            <a:cxnSpLocks/>
          </p:cNvCxnSpPr>
          <p:nvPr/>
        </p:nvCxnSpPr>
        <p:spPr>
          <a:xfrm>
            <a:off x="5438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25D3481-81E1-4A95-AAA6-10CBBD4705EB}"/>
              </a:ext>
            </a:extLst>
          </p:cNvPr>
          <p:cNvCxnSpPr>
            <a:cxnSpLocks/>
          </p:cNvCxnSpPr>
          <p:nvPr/>
        </p:nvCxnSpPr>
        <p:spPr>
          <a:xfrm>
            <a:off x="5819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0D7CA16-B526-49D9-83C4-1CA3B20E5827}"/>
              </a:ext>
            </a:extLst>
          </p:cNvPr>
          <p:cNvCxnSpPr>
            <a:cxnSpLocks/>
          </p:cNvCxnSpPr>
          <p:nvPr/>
        </p:nvCxnSpPr>
        <p:spPr>
          <a:xfrm>
            <a:off x="6200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FEDA01F-4077-4B3A-9ACE-837DEF842E6E}"/>
              </a:ext>
            </a:extLst>
          </p:cNvPr>
          <p:cNvCxnSpPr>
            <a:cxnSpLocks/>
          </p:cNvCxnSpPr>
          <p:nvPr/>
        </p:nvCxnSpPr>
        <p:spPr>
          <a:xfrm>
            <a:off x="6581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D34E58C-86B1-4C6B-8D8B-407E6ECF4F19}"/>
              </a:ext>
            </a:extLst>
          </p:cNvPr>
          <p:cNvCxnSpPr>
            <a:cxnSpLocks/>
          </p:cNvCxnSpPr>
          <p:nvPr/>
        </p:nvCxnSpPr>
        <p:spPr>
          <a:xfrm>
            <a:off x="6962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DE835BA-BA1E-4B47-A380-A5593B73FF8A}"/>
              </a:ext>
            </a:extLst>
          </p:cNvPr>
          <p:cNvCxnSpPr>
            <a:cxnSpLocks/>
          </p:cNvCxnSpPr>
          <p:nvPr/>
        </p:nvCxnSpPr>
        <p:spPr>
          <a:xfrm>
            <a:off x="7343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A7023F4-BBE3-44F3-9ED8-5C88D14EDE26}"/>
              </a:ext>
            </a:extLst>
          </p:cNvPr>
          <p:cNvCxnSpPr>
            <a:cxnSpLocks/>
          </p:cNvCxnSpPr>
          <p:nvPr/>
        </p:nvCxnSpPr>
        <p:spPr>
          <a:xfrm>
            <a:off x="7724545" y="5601663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AAE5D26-8A8D-4796-BC0E-D3085F579833}"/>
              </a:ext>
            </a:extLst>
          </p:cNvPr>
          <p:cNvSpPr txBox="1"/>
          <p:nvPr/>
        </p:nvSpPr>
        <p:spPr>
          <a:xfrm>
            <a:off x="4533201" y="5938729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9E6CC7-8D7C-4D43-8F93-FF7C240099F8}"/>
              </a:ext>
            </a:extLst>
          </p:cNvPr>
          <p:cNvSpPr txBox="1"/>
          <p:nvPr/>
        </p:nvSpPr>
        <p:spPr>
          <a:xfrm>
            <a:off x="4910148" y="5936711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DFD9430-176F-45A0-893F-26A31D661CF8}"/>
              </a:ext>
            </a:extLst>
          </p:cNvPr>
          <p:cNvSpPr txBox="1"/>
          <p:nvPr/>
        </p:nvSpPr>
        <p:spPr>
          <a:xfrm>
            <a:off x="5314129" y="5936711"/>
            <a:ext cx="29847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18E7EAD-05AF-43A6-A7F3-F79C8278935A}"/>
              </a:ext>
            </a:extLst>
          </p:cNvPr>
          <p:cNvSpPr txBox="1"/>
          <p:nvPr/>
        </p:nvSpPr>
        <p:spPr>
          <a:xfrm>
            <a:off x="5616143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CDDA5F-4875-4502-B142-3DB422D5387C}"/>
              </a:ext>
            </a:extLst>
          </p:cNvPr>
          <p:cNvSpPr txBox="1"/>
          <p:nvPr/>
        </p:nvSpPr>
        <p:spPr>
          <a:xfrm>
            <a:off x="6002028" y="5936711"/>
            <a:ext cx="39703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57D0787-4AD2-42AE-A874-515990EE66C0}"/>
              </a:ext>
            </a:extLst>
          </p:cNvPr>
          <p:cNvSpPr txBox="1"/>
          <p:nvPr/>
        </p:nvSpPr>
        <p:spPr>
          <a:xfrm>
            <a:off x="6367372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E1800A6-C537-4E25-AD91-2134443EB99D}"/>
              </a:ext>
            </a:extLst>
          </p:cNvPr>
          <p:cNvSpPr txBox="1"/>
          <p:nvPr/>
        </p:nvSpPr>
        <p:spPr>
          <a:xfrm>
            <a:off x="6748372" y="5936711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54B5BC-373D-4458-8A15-DF936003FE47}"/>
              </a:ext>
            </a:extLst>
          </p:cNvPr>
          <p:cNvSpPr txBox="1"/>
          <p:nvPr/>
        </p:nvSpPr>
        <p:spPr>
          <a:xfrm>
            <a:off x="7141001" y="5941178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24E076A-F0CA-4AA1-8CD4-5BCE89D0C251}"/>
              </a:ext>
            </a:extLst>
          </p:cNvPr>
          <p:cNvSpPr txBox="1"/>
          <p:nvPr/>
        </p:nvSpPr>
        <p:spPr>
          <a:xfrm>
            <a:off x="7522001" y="5941178"/>
            <a:ext cx="41229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15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16861F0-F411-406F-BDCE-CA52F80D6E44}"/>
              </a:ext>
            </a:extLst>
          </p:cNvPr>
          <p:cNvSpPr txBox="1"/>
          <p:nvPr/>
        </p:nvSpPr>
        <p:spPr>
          <a:xfrm>
            <a:off x="4361861" y="4953238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784064-E263-4929-91CB-CCB5BC302AF5}"/>
              </a:ext>
            </a:extLst>
          </p:cNvPr>
          <p:cNvSpPr txBox="1"/>
          <p:nvPr/>
        </p:nvSpPr>
        <p:spPr>
          <a:xfrm>
            <a:off x="6417027" y="4957779"/>
            <a:ext cx="1736374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 err="1"/>
              <a:t>megalokornea</a:t>
            </a:r>
            <a:endParaRPr lang="en-US" sz="12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02506F-79F0-4DD5-AE9A-BB71DE4B793A}"/>
              </a:ext>
            </a:extLst>
          </p:cNvPr>
          <p:cNvSpPr txBox="1"/>
          <p:nvPr/>
        </p:nvSpPr>
        <p:spPr>
          <a:xfrm>
            <a:off x="1676400" y="5494155"/>
            <a:ext cx="2209801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Im Alter von &gt;2 Jahren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F22EA8F-3B3C-4408-91F8-BBF943529A31}"/>
              </a:ext>
            </a:extLst>
          </p:cNvPr>
          <p:cNvSpPr txBox="1"/>
          <p:nvPr/>
        </p:nvSpPr>
        <p:spPr>
          <a:xfrm>
            <a:off x="2267400" y="5723805"/>
            <a:ext cx="1618801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i="1" dirty="0"/>
              <a:t>Bei der Geburt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8C42CE2-0151-454C-8586-67D815D09373}"/>
              </a:ext>
            </a:extLst>
          </p:cNvPr>
          <p:cNvCxnSpPr/>
          <p:nvPr/>
        </p:nvCxnSpPr>
        <p:spPr>
          <a:xfrm>
            <a:off x="3807689" y="5650206"/>
            <a:ext cx="4670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90BDA24-8D6B-4A0E-9D3D-9D3AEB26D673}"/>
              </a:ext>
            </a:extLst>
          </p:cNvPr>
          <p:cNvCxnSpPr/>
          <p:nvPr/>
        </p:nvCxnSpPr>
        <p:spPr>
          <a:xfrm>
            <a:off x="3810001" y="5860511"/>
            <a:ext cx="4670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ight Brace 55">
            <a:extLst>
              <a:ext uri="{FF2B5EF4-FFF2-40B4-BE49-F238E27FC236}">
                <a16:creationId xmlns:a16="http://schemas.microsoft.com/office/drawing/2014/main" id="{76448DD3-1561-4902-89D3-4C5210F65A5C}"/>
              </a:ext>
            </a:extLst>
          </p:cNvPr>
          <p:cNvSpPr/>
          <p:nvPr/>
        </p:nvSpPr>
        <p:spPr>
          <a:xfrm rot="16200000">
            <a:off x="4985774" y="4686483"/>
            <a:ext cx="238327" cy="142921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FA3AB85B-335E-43F1-962C-D01F3BEE70E5}"/>
              </a:ext>
            </a:extLst>
          </p:cNvPr>
          <p:cNvSpPr/>
          <p:nvPr/>
        </p:nvSpPr>
        <p:spPr>
          <a:xfrm rot="16200000">
            <a:off x="7179960" y="4682524"/>
            <a:ext cx="238327" cy="142921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B5B5D53-8509-49F3-9642-3845E4CA778B}"/>
              </a:ext>
            </a:extLst>
          </p:cNvPr>
          <p:cNvSpPr txBox="1"/>
          <p:nvPr/>
        </p:nvSpPr>
        <p:spPr>
          <a:xfrm>
            <a:off x="5208627" y="6275265"/>
            <a:ext cx="2023311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Hornhautdurchmesser (mm)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512B26C-7C69-4BD8-AF51-7144C65060C0}"/>
              </a:ext>
            </a:extLst>
          </p:cNvPr>
          <p:cNvSpPr txBox="1"/>
          <p:nvPr/>
        </p:nvSpPr>
        <p:spPr>
          <a:xfrm>
            <a:off x="2021032" y="4078600"/>
            <a:ext cx="68745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Definition von Mikrokornea, </a:t>
            </a:r>
            <a:r>
              <a:rPr lang="en-US" sz="1200" i="1" dirty="0" err="1">
                <a:solidFill>
                  <a:srgbClr val="0000FF"/>
                </a:solidFill>
              </a:rPr>
              <a:t>d. h.</a:t>
            </a:r>
            <a:r>
              <a:rPr lang="en-US" sz="1200" i="1" dirty="0">
                <a:solidFill>
                  <a:srgbClr val="0000FF"/>
                </a:solidFill>
              </a:rPr>
              <a:t>, wie „mikro“ muss sie sein?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Hornhautdurchmesser &lt; 9 mm bei der Geburt oder &lt; 10 mm im Alter von 2 Jahren oder älter</a:t>
            </a:r>
          </a:p>
        </p:txBody>
      </p:sp>
    </p:spTree>
    <p:extLst>
      <p:ext uri="{BB962C8B-B14F-4D97-AF65-F5344CB8AC3E}">
        <p14:creationId xmlns:p14="http://schemas.microsoft.com/office/powerpoint/2010/main" val="12157902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  <a:endParaRPr lang="en-US" sz="1600" i="1" dirty="0">
              <a:solidFill>
                <a:srgbClr val="FFFF00"/>
              </a:solidFill>
            </a:endParaRPr>
          </a:p>
          <a:p>
            <a:r>
              <a:rPr lang="en-US" sz="1200" dirty="0">
                <a:solidFill>
                  <a:srgbClr val="FFFF00"/>
                </a:solidFill>
              </a:rPr>
              <a:t>Beides ist möglich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de-DE" sz="1200" i="1" dirty="0">
                <a:solidFill>
                  <a:srgbClr val="FFFF00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FFFF00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--Zu dick? </a:t>
            </a:r>
            <a:r>
              <a:rPr lang="en-US" sz="1200" dirty="0">
                <a:solidFill>
                  <a:srgbClr val="FFFF00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--Trüb? </a:t>
            </a:r>
            <a:r>
              <a:rPr lang="en-US" sz="1200" dirty="0">
                <a:solidFill>
                  <a:srgbClr val="FFFF00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--Zu flach? </a:t>
            </a:r>
            <a:r>
              <a:rPr lang="en-US" sz="1200" dirty="0">
                <a:solidFill>
                  <a:srgbClr val="FFFF00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83945254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  <a:endParaRPr lang="en-US" sz="1600" dirty="0">
              <a:solidFill>
                <a:srgbClr val="FFFF00"/>
              </a:solidFill>
            </a:endParaRP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de-DE" sz="1200" i="1" dirty="0">
                <a:solidFill>
                  <a:srgbClr val="FFFF00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FFFF00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--Zu dick? </a:t>
            </a:r>
            <a:r>
              <a:rPr lang="en-US" sz="1200" dirty="0">
                <a:solidFill>
                  <a:srgbClr val="FFFF00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--Trüb? </a:t>
            </a:r>
            <a:r>
              <a:rPr lang="en-US" sz="1200" dirty="0">
                <a:solidFill>
                  <a:srgbClr val="FFFF00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--Zu flach? </a:t>
            </a:r>
            <a:r>
              <a:rPr lang="en-US" sz="1200" dirty="0">
                <a:solidFill>
                  <a:srgbClr val="FFFF00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35785637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153A61-B0D5-4268-970F-8F4DB2F8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1718324F-37EE-4D2A-9175-06FE56205F42}" type="slidenum">
              <a:rPr lang="en-US" altLang="en-US" smtClean="0"/>
              <a:t>83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387204-4815-4466-A930-1426DA8A149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4919B-D96D-485D-813D-17817CE77B13}"/>
              </a:ext>
            </a:extLst>
          </p:cNvPr>
          <p:cNvSpPr txBox="1"/>
          <p:nvPr/>
        </p:nvSpPr>
        <p:spPr>
          <a:xfrm>
            <a:off x="3844886" y="5943600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Mikrokornea</a:t>
            </a:r>
          </a:p>
        </p:txBody>
      </p:sp>
      <p:pic>
        <p:nvPicPr>
          <p:cNvPr id="4100" name="Picture 4" descr="Microcornea">
            <a:extLst>
              <a:ext uri="{FF2B5EF4-FFF2-40B4-BE49-F238E27FC236}">
                <a16:creationId xmlns:a16="http://schemas.microsoft.com/office/drawing/2014/main" id="{2B684483-7ECE-4201-AA9B-951D408A7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39" y="1752600"/>
            <a:ext cx="4570161" cy="289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Microcornea">
            <a:extLst>
              <a:ext uri="{FF2B5EF4-FFF2-40B4-BE49-F238E27FC236}">
                <a16:creationId xmlns:a16="http://schemas.microsoft.com/office/drawing/2014/main" id="{767803BD-AD7F-4B8C-9FC1-3D2B3B8F1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4112077" cy="289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80924E-84C3-4A6A-89B9-AC517E546FC9}"/>
              </a:ext>
            </a:extLst>
          </p:cNvPr>
          <p:cNvSpPr txBox="1"/>
          <p:nvPr/>
        </p:nvSpPr>
        <p:spPr>
          <a:xfrm>
            <a:off x="1914976" y="4648200"/>
            <a:ext cx="1048685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Einseitig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C9D4CE-C9B8-4F2D-9E7E-E3371ED51087}"/>
              </a:ext>
            </a:extLst>
          </p:cNvPr>
          <p:cNvSpPr txBox="1"/>
          <p:nvPr/>
        </p:nvSpPr>
        <p:spPr>
          <a:xfrm>
            <a:off x="6471012" y="4648200"/>
            <a:ext cx="92365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Beidseitig</a:t>
            </a:r>
          </a:p>
        </p:txBody>
      </p:sp>
    </p:spTree>
    <p:extLst>
      <p:ext uri="{BB962C8B-B14F-4D97-AF65-F5344CB8AC3E}">
        <p14:creationId xmlns:p14="http://schemas.microsoft.com/office/powerpoint/2010/main" val="386729306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FFFF00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--Trüb? </a:t>
            </a:r>
            <a:r>
              <a:rPr lang="en-US" sz="1200" dirty="0">
                <a:solidFill>
                  <a:srgbClr val="FFFF00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--Zu flach? </a:t>
            </a:r>
            <a:r>
              <a:rPr lang="en-US" sz="1200" dirty="0">
                <a:solidFill>
                  <a:srgbClr val="FFFF00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120232030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--Trüb? </a:t>
            </a:r>
            <a:r>
              <a:rPr lang="en-US" sz="1200" dirty="0">
                <a:solidFill>
                  <a:srgbClr val="FFFF00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--Zu flach? </a:t>
            </a:r>
            <a:r>
              <a:rPr lang="en-US" sz="1200" dirty="0">
                <a:solidFill>
                  <a:srgbClr val="FFFF00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35766112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--Trüb? </a:t>
            </a:r>
            <a:r>
              <a:rPr lang="en-US" sz="1200" dirty="0">
                <a:solidFill>
                  <a:srgbClr val="FFFF00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FFFF00"/>
                </a:solidFill>
              </a:rPr>
              <a:t>--Zu flach? </a:t>
            </a:r>
            <a:r>
              <a:rPr lang="en-US" sz="1200" dirty="0">
                <a:solidFill>
                  <a:srgbClr val="FFFF00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19167855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--Trüb?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Hornhaut klar</a:t>
            </a:r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--Zu flach? </a:t>
            </a:r>
            <a:r>
              <a:rPr lang="en-US" sz="1200" dirty="0">
                <a:solidFill>
                  <a:srgbClr val="FFFF00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399317152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--Trüb?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flach? </a:t>
            </a:r>
            <a:r>
              <a:rPr lang="en-US" sz="1200" dirty="0">
                <a:solidFill>
                  <a:srgbClr val="FFFF00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388008208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89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--Trüb?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flach? </a:t>
            </a:r>
            <a:r>
              <a:rPr lang="en-US" sz="1200" dirty="0">
                <a:solidFill>
                  <a:srgbClr val="0000FF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3571761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540278" y="3550622"/>
            <a:ext cx="145424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megalokornea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7755-A8DF-4566-8853-10945D23B285}"/>
              </a:ext>
            </a:extLst>
          </p:cNvPr>
          <p:cNvSpPr txBox="1"/>
          <p:nvPr/>
        </p:nvSpPr>
        <p:spPr>
          <a:xfrm>
            <a:off x="-51822" y="4757197"/>
            <a:ext cx="949299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FF"/>
                </a:solidFill>
              </a:rPr>
              <a:t>Primäre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4812FD-E20B-49DE-8B86-00EBC5854DFE}"/>
              </a:ext>
            </a:extLst>
          </p:cNvPr>
          <p:cNvSpPr txBox="1"/>
          <p:nvPr/>
        </p:nvSpPr>
        <p:spPr>
          <a:xfrm>
            <a:off x="997600" y="4757197"/>
            <a:ext cx="116410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Sekundäre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7235C3C-8372-4B9D-8471-B4CCEC70AF68}"/>
              </a:ext>
            </a:extLst>
          </p:cNvPr>
          <p:cNvCxnSpPr/>
          <p:nvPr/>
        </p:nvCxnSpPr>
        <p:spPr>
          <a:xfrm flipH="1">
            <a:off x="713901" y="4443705"/>
            <a:ext cx="213703" cy="3216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6D636E-723B-410B-A954-5B62396DF97C}"/>
              </a:ext>
            </a:extLst>
          </p:cNvPr>
          <p:cNvCxnSpPr>
            <a:cxnSpLocks/>
          </p:cNvCxnSpPr>
          <p:nvPr/>
        </p:nvCxnSpPr>
        <p:spPr>
          <a:xfrm>
            <a:off x="935896" y="4426850"/>
            <a:ext cx="221994" cy="33855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74E684E-0DCA-4A1F-96B6-B5C6309619BD}"/>
              </a:ext>
            </a:extLst>
          </p:cNvPr>
          <p:cNvSpPr txBox="1"/>
          <p:nvPr/>
        </p:nvSpPr>
        <p:spPr>
          <a:xfrm>
            <a:off x="1971358" y="1969171"/>
            <a:ext cx="6129610" cy="3965188"/>
          </a:xfrm>
          <a:prstGeom prst="rect">
            <a:avLst/>
          </a:prstGeom>
          <a:solidFill>
            <a:srgbClr val="D6AD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Ist die </a:t>
            </a:r>
            <a:r>
              <a:rPr lang="en-US" sz="1200" i="1" dirty="0" err="1">
                <a:solidFill>
                  <a:srgbClr val="0000FF"/>
                </a:solidFill>
              </a:rPr>
              <a:t>primäre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megalokornea</a:t>
            </a:r>
            <a:r>
              <a:rPr lang="en-US" sz="1200" i="1" dirty="0">
                <a:solidFill>
                  <a:srgbClr val="0000FF"/>
                </a:solidFill>
              </a:rPr>
              <a:t> eine angeborene oder eine erworbene Erkrankung?</a:t>
            </a:r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Angeboren – immer und per Definition</a:t>
            </a: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Tritt sie in der Regel einseitig oder beidseitig auf?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Beidseitig – immer und per Definition</a:t>
            </a: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Handelt es sich um eine vererbte Erkrankung? Wenn ja, auf welche Weise wird sie vererbt?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Ja; sie ist X-chromosomal-rezessiv (tritt also häufiger bei Männern auf)</a:t>
            </a:r>
          </a:p>
          <a:p>
            <a:endParaRPr lang="en-US" sz="1600" i="1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Mit welchen anderen Augenanomalien ist sie assoziiert?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--Linsenanomalien: Katarakt, </a:t>
            </a:r>
            <a:r>
              <a:rPr lang="en-US" sz="1200" dirty="0" err="1">
                <a:solidFill>
                  <a:srgbClr val="D6ADFF"/>
                </a:solidFill>
              </a:rPr>
              <a:t>Ektopia</a:t>
            </a:r>
            <a:r>
              <a:rPr lang="en-US" sz="1200" dirty="0">
                <a:solidFill>
                  <a:srgbClr val="D6ADFF"/>
                </a:solidFill>
              </a:rPr>
              <a:t> </a:t>
            </a:r>
            <a:r>
              <a:rPr lang="en-US" sz="1200" dirty="0" err="1">
                <a:solidFill>
                  <a:srgbClr val="D6ADFF"/>
                </a:solidFill>
              </a:rPr>
              <a:t>lentis</a:t>
            </a:r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dirty="0">
                <a:solidFill>
                  <a:srgbClr val="D6ADFF"/>
                </a:solidFill>
              </a:rPr>
              <a:t>--Anomalien der Iris: Miosis, Transillumination</a:t>
            </a:r>
          </a:p>
          <a:p>
            <a:endParaRPr lang="en-US" sz="1600" dirty="0">
              <a:solidFill>
                <a:srgbClr val="D6ADFF"/>
              </a:solidFill>
            </a:endParaRPr>
          </a:p>
          <a:p>
            <a:r>
              <a:rPr lang="en-US" sz="1200" i="1" dirty="0">
                <a:solidFill>
                  <a:srgbClr val="D6ADFF"/>
                </a:solidFill>
              </a:rPr>
              <a:t>Es kann mit systemischen Erkrankungen assoziiert sein. Welche?</a:t>
            </a:r>
          </a:p>
          <a:p>
            <a:r>
              <a:rPr lang="en-US" sz="1200" dirty="0">
                <a:solidFill>
                  <a:srgbClr val="D6ADFF"/>
                </a:solidFill>
              </a:rPr>
              <a:t>Es gibt viele; dazu gehören: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--Down-Syndrom</a:t>
            </a:r>
          </a:p>
          <a:p>
            <a:r>
              <a:rPr lang="en-US" sz="1200" dirty="0" err="1">
                <a:solidFill>
                  <a:srgbClr val="D6ADFF"/>
                </a:solidFill>
              </a:rPr>
              <a:t>--Marfan</a:t>
            </a:r>
            <a:r>
              <a:rPr lang="en-US" sz="1200" dirty="0">
                <a:solidFill>
                  <a:srgbClr val="D6ADFF"/>
                </a:solidFill>
              </a:rPr>
              <a:t>-Syndrom</a:t>
            </a:r>
          </a:p>
          <a:p>
            <a:r>
              <a:rPr lang="en-US" sz="1200" dirty="0">
                <a:solidFill>
                  <a:srgbClr val="D6ADFF"/>
                </a:solidFill>
              </a:rPr>
              <a:t>--Alport-Syndrom</a:t>
            </a:r>
          </a:p>
        </p:txBody>
      </p:sp>
    </p:spTree>
    <p:extLst>
      <p:ext uri="{BB962C8B-B14F-4D97-AF65-F5344CB8AC3E}">
        <p14:creationId xmlns:p14="http://schemas.microsoft.com/office/powerpoint/2010/main" val="425533035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dick?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--Trüb?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flach?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</a:t>
            </a:r>
            <a:r>
              <a:rPr lang="en-US" sz="1200" b="1" dirty="0">
                <a:solidFill>
                  <a:srgbClr val="0000FF"/>
                </a:solidFill>
              </a:rPr>
              <a:t>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75B04-1FCD-4631-A0A7-7AF173DF57EF}"/>
              </a:ext>
            </a:extLst>
          </p:cNvPr>
          <p:cNvSpPr txBox="1"/>
          <p:nvPr/>
        </p:nvSpPr>
        <p:spPr>
          <a:xfrm>
            <a:off x="1779312" y="4549336"/>
            <a:ext cx="7159567" cy="2118529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Eine Cornea plana deutet auf Weitsichtigkeit hin. Ist eine Mikrokornea tatsächlich mit Weitsichtigkeit assoziiert?</a:t>
            </a:r>
          </a:p>
          <a:p>
            <a:r>
              <a:rPr lang="en-US" sz="12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Eine Cornea plana deutet auf eine flache Vorderkammer hin. Ist eine Mikrokornea tatsächlich mit einer flachen Vorderkammer verbunden?</a:t>
            </a:r>
          </a:p>
          <a:p>
            <a:r>
              <a:rPr lang="en-US" sz="12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Eine flache Vorderkammer deutet auf ein erhöhtes Risiko für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hin. Ist eine Mikrokornea tatsächlich mit einem erhöhten Risiko für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verbunden?</a:t>
            </a:r>
          </a:p>
          <a:p>
            <a:r>
              <a:rPr lang="en-US" sz="12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Ja</a:t>
            </a:r>
          </a:p>
        </p:txBody>
      </p:sp>
    </p:spTree>
    <p:extLst>
      <p:ext uri="{BB962C8B-B14F-4D97-AF65-F5344CB8AC3E}">
        <p14:creationId xmlns:p14="http://schemas.microsoft.com/office/powerpoint/2010/main" val="6930621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91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dick?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--Trüb?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flach?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</a:t>
            </a:r>
            <a:r>
              <a:rPr lang="en-US" sz="1200" b="1" dirty="0">
                <a:solidFill>
                  <a:srgbClr val="0000FF"/>
                </a:solidFill>
              </a:rPr>
              <a:t>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75B04-1FCD-4631-A0A7-7AF173DF57EF}"/>
              </a:ext>
            </a:extLst>
          </p:cNvPr>
          <p:cNvSpPr txBox="1"/>
          <p:nvPr/>
        </p:nvSpPr>
        <p:spPr>
          <a:xfrm>
            <a:off x="1779312" y="4549336"/>
            <a:ext cx="7159567" cy="2118529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Eine Cornea plana deutet auf Weitsichtigkeit hin. Ist eine Mikrokornea tatsächlich mit Weitsichtigkeit assoziiert?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</a:t>
            </a:r>
            <a:endParaRPr lang="en-US" sz="14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endParaRPr lang="en-US" sz="14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Eine Cornea plana deutet auf eine flache Vorderkammer hin. Ist eine Mikrokornea tatsächlich mit einer flachen Vorderkammer verbunden?</a:t>
            </a:r>
          </a:p>
          <a:p>
            <a:r>
              <a:rPr lang="en-US" sz="12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Eine flache Vorderkammer deutet auf ein erhöhtes Risiko für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hin. Ist eine Mikrokornea tatsächlich mit einem erhöhten Risiko für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verbunden?</a:t>
            </a:r>
          </a:p>
          <a:p>
            <a:r>
              <a:rPr lang="en-US" sz="12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Ja</a:t>
            </a:r>
          </a:p>
        </p:txBody>
      </p:sp>
    </p:spTree>
    <p:extLst>
      <p:ext uri="{BB962C8B-B14F-4D97-AF65-F5344CB8AC3E}">
        <p14:creationId xmlns:p14="http://schemas.microsoft.com/office/powerpoint/2010/main" val="4910959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dick?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--Trüb?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flach?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</a:t>
            </a:r>
            <a:r>
              <a:rPr lang="en-US" sz="1200" b="1" dirty="0">
                <a:solidFill>
                  <a:srgbClr val="0000FF"/>
                </a:solidFill>
              </a:rPr>
              <a:t>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75B04-1FCD-4631-A0A7-7AF173DF57EF}"/>
              </a:ext>
            </a:extLst>
          </p:cNvPr>
          <p:cNvSpPr txBox="1"/>
          <p:nvPr/>
        </p:nvSpPr>
        <p:spPr>
          <a:xfrm>
            <a:off x="1779312" y="4549336"/>
            <a:ext cx="7159567" cy="2118529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Eine Cornea plana deutet auf Weitsichtigkeit hin. Ist eine Mikrokornea tatsächlich mit Weitsichtigkeit assoziiert?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Eine Cornea plana deutet auf eine flache Vorderkammer hin. Ist eine Mikrokornea tatsächlich mit einer flachen Vorderkammer verbunden?</a:t>
            </a:r>
          </a:p>
          <a:p>
            <a:r>
              <a:rPr lang="en-US" sz="12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Eine flache Vorderkammer deutet auf ein erhöhtes Risiko für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hin. Ist eine Mikrokornea tatsächlich mit einem erhöhten Risiko für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verbunden?</a:t>
            </a:r>
          </a:p>
          <a:p>
            <a:r>
              <a:rPr lang="en-US" sz="12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Ja</a:t>
            </a:r>
          </a:p>
        </p:txBody>
      </p:sp>
    </p:spTree>
    <p:extLst>
      <p:ext uri="{BB962C8B-B14F-4D97-AF65-F5344CB8AC3E}">
        <p14:creationId xmlns:p14="http://schemas.microsoft.com/office/powerpoint/2010/main" val="21929967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dick?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--Trüb?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flach?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</a:t>
            </a:r>
            <a:r>
              <a:rPr lang="en-US" sz="1200" b="1" dirty="0">
                <a:solidFill>
                  <a:srgbClr val="0000FF"/>
                </a:solidFill>
              </a:rPr>
              <a:t>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75B04-1FCD-4631-A0A7-7AF173DF57EF}"/>
              </a:ext>
            </a:extLst>
          </p:cNvPr>
          <p:cNvSpPr txBox="1"/>
          <p:nvPr/>
        </p:nvSpPr>
        <p:spPr>
          <a:xfrm>
            <a:off x="1779312" y="4549336"/>
            <a:ext cx="7159567" cy="2118529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Eine Cornea plana deutet auf Weitsichtigkeit hin. Ist eine Mikrokornea tatsächlich mit Weitsichtigkeit assoziiert?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Eine Cornea plana deutet auf eine flache Vorderkammer hin. Ist eine Mikrokornea tatsächlich mit einer flachen Vorderkammer verbunden?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</a:t>
            </a:r>
            <a:endParaRPr lang="en-US" sz="14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endParaRPr lang="en-US" sz="14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Eine flache Vorderkammer deutet auf ein erhöhtes Risiko für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hin. Ist eine Mikrokornea tatsächlich mit einem erhöhten Risiko für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accent4">
                    <a:lumMod val="85000"/>
                    <a:lumOff val="15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 verbunden?</a:t>
            </a:r>
          </a:p>
          <a:p>
            <a:r>
              <a:rPr lang="en-US" sz="12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Ja</a:t>
            </a:r>
          </a:p>
        </p:txBody>
      </p:sp>
    </p:spTree>
    <p:extLst>
      <p:ext uri="{BB962C8B-B14F-4D97-AF65-F5344CB8AC3E}">
        <p14:creationId xmlns:p14="http://schemas.microsoft.com/office/powerpoint/2010/main" val="425995946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dick?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--Trüb?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flach?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</a:t>
            </a:r>
            <a:r>
              <a:rPr lang="en-US" sz="1200" b="1" dirty="0">
                <a:solidFill>
                  <a:srgbClr val="0000FF"/>
                </a:solidFill>
              </a:rPr>
              <a:t>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75B04-1FCD-4631-A0A7-7AF173DF57EF}"/>
              </a:ext>
            </a:extLst>
          </p:cNvPr>
          <p:cNvSpPr txBox="1"/>
          <p:nvPr/>
        </p:nvSpPr>
        <p:spPr>
          <a:xfrm>
            <a:off x="1779312" y="4549336"/>
            <a:ext cx="7159567" cy="2118529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Eine Cornea plana deutet auf Weitsichtigkeit hin. Ist eine Mikrokornea tatsächlich mit Weitsichtigkeit assoziiert?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Eine Cornea plana deutet auf eine flache Vorderkammer hin. Ist eine Mikrokornea tatsächlich mit einer flachen Vorderkammer verbunden?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Eine flache Vorderkammer deutet auf ein erhöhtes Risiko für </a:t>
            </a:r>
            <a:r>
              <a:rPr lang="en-US" sz="1200" i="1" dirty="0" err="1">
                <a:solidFill>
                  <a:schemeClr val="bg1"/>
                </a:solidFill>
              </a:rPr>
              <a:t>ein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Engwinkelglaukom</a:t>
            </a:r>
            <a:r>
              <a:rPr lang="en-US" sz="1200" i="1" dirty="0">
                <a:solidFill>
                  <a:schemeClr val="bg1"/>
                </a:solidFill>
              </a:rPr>
              <a:t> hin. Ist eine Mikrokornea tatsächlich mit einem erhöhten Risiko für </a:t>
            </a:r>
            <a:r>
              <a:rPr lang="en-US" sz="1200" i="1" dirty="0" err="1">
                <a:solidFill>
                  <a:schemeClr val="bg1"/>
                </a:solidFill>
              </a:rPr>
              <a:t>ein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Engwinkelglaukom</a:t>
            </a:r>
            <a:r>
              <a:rPr lang="en-US" sz="1200" i="1" dirty="0">
                <a:solidFill>
                  <a:schemeClr val="bg1"/>
                </a:solidFill>
              </a:rPr>
              <a:t> verbunden?</a:t>
            </a:r>
          </a:p>
          <a:p>
            <a:r>
              <a:rPr lang="en-US" sz="1200" dirty="0">
                <a:solidFill>
                  <a:schemeClr val="accent4">
                    <a:lumMod val="85000"/>
                    <a:lumOff val="15000"/>
                  </a:schemeClr>
                </a:solidFill>
              </a:rPr>
              <a:t>Ja</a:t>
            </a:r>
          </a:p>
        </p:txBody>
      </p:sp>
    </p:spTree>
    <p:extLst>
      <p:ext uri="{BB962C8B-B14F-4D97-AF65-F5344CB8AC3E}">
        <p14:creationId xmlns:p14="http://schemas.microsoft.com/office/powerpoint/2010/main" val="107005360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dick?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--Trüb?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flach?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</a:t>
            </a:r>
            <a:r>
              <a:rPr lang="en-US" sz="1200" b="1" dirty="0">
                <a:solidFill>
                  <a:srgbClr val="0000FF"/>
                </a:solidFill>
              </a:rPr>
              <a:t>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75B04-1FCD-4631-A0A7-7AF173DF57EF}"/>
              </a:ext>
            </a:extLst>
          </p:cNvPr>
          <p:cNvSpPr txBox="1"/>
          <p:nvPr/>
        </p:nvSpPr>
        <p:spPr>
          <a:xfrm>
            <a:off x="1779312" y="4549336"/>
            <a:ext cx="7159567" cy="2118529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Eine Cornea plana deutet auf Weitsichtigkeit hin. Ist eine Mikrokornea tatsächlich mit Weitsichtigkeit assoziiert?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Eine Cornea plana deutet auf eine flache Vorderkammer hin. Ist eine Mikrokornea tatsächlich mit einer flachen Vorderkammer verbunden?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Eine flache Vorderkammer deutet auf ein erhöhtes Risiko für </a:t>
            </a:r>
            <a:r>
              <a:rPr lang="en-US" sz="1200" i="1" dirty="0" err="1">
                <a:solidFill>
                  <a:schemeClr val="bg1"/>
                </a:solidFill>
              </a:rPr>
              <a:t>ein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Engwinkelglaukom</a:t>
            </a:r>
            <a:r>
              <a:rPr lang="en-US" sz="1200" i="1" dirty="0">
                <a:solidFill>
                  <a:schemeClr val="bg1"/>
                </a:solidFill>
              </a:rPr>
              <a:t> hin. Ist eine Mikrokornea tatsächlich mit einem erhöhten Risiko für </a:t>
            </a:r>
            <a:r>
              <a:rPr lang="en-US" sz="1200" i="1" dirty="0" err="1">
                <a:solidFill>
                  <a:schemeClr val="bg1"/>
                </a:solidFill>
              </a:rPr>
              <a:t>ein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Engwinkelglaukom</a:t>
            </a:r>
            <a:r>
              <a:rPr lang="en-US" sz="1200" i="1" dirty="0">
                <a:solidFill>
                  <a:schemeClr val="bg1"/>
                </a:solidFill>
              </a:rPr>
              <a:t> verbunden?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</a:t>
            </a:r>
          </a:p>
        </p:txBody>
      </p:sp>
    </p:spTree>
    <p:extLst>
      <p:ext uri="{BB962C8B-B14F-4D97-AF65-F5344CB8AC3E}">
        <p14:creationId xmlns:p14="http://schemas.microsoft.com/office/powerpoint/2010/main" val="290751250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dick?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--Trüb?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flach?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</a:t>
            </a:r>
            <a:r>
              <a:rPr lang="en-US" sz="1200" b="1" dirty="0">
                <a:solidFill>
                  <a:srgbClr val="0000FF"/>
                </a:solidFill>
              </a:rPr>
              <a:t>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75B04-1FCD-4631-A0A7-7AF173DF57EF}"/>
              </a:ext>
            </a:extLst>
          </p:cNvPr>
          <p:cNvSpPr txBox="1"/>
          <p:nvPr/>
        </p:nvSpPr>
        <p:spPr>
          <a:xfrm>
            <a:off x="1779312" y="4549336"/>
            <a:ext cx="7159567" cy="2118529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Eine Cornea plana deutet auf Weitsichtigkeit hin. Ist eine Mikrokornea tatsächlich mit Weitsichtigkeit assoziiert?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Eine Cornea plana deutet auf eine flache Vorderkammer hin. Ist eine Mikrokornea tatsächlich mit einer flachen Vorderkammer verbunden?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Eine flache Vorderkammer deutet auf ein erhöhtes Risiko für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hin. </a:t>
            </a:r>
            <a:r>
              <a:rPr lang="en-US" sz="1200" i="1" dirty="0">
                <a:solidFill>
                  <a:schemeClr val="bg1"/>
                </a:solidFill>
              </a:rPr>
              <a:t>Ist eine Mikrokornea tatsächlich mit einem erhöhten Risiko für </a:t>
            </a:r>
            <a:r>
              <a:rPr lang="en-US" sz="1200" i="1" dirty="0" err="1">
                <a:solidFill>
                  <a:schemeClr val="bg1"/>
                </a:solidFill>
              </a:rPr>
              <a:t>ein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b="1" i="1" dirty="0" err="1">
                <a:solidFill>
                  <a:schemeClr val="bg1"/>
                </a:solidFill>
              </a:rPr>
              <a:t>Offenwinkelglaukom</a:t>
            </a:r>
            <a:r>
              <a:rPr lang="en-US" sz="1200" i="1" dirty="0">
                <a:solidFill>
                  <a:schemeClr val="bg1"/>
                </a:solidFill>
              </a:rPr>
              <a:t> verbunden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02E5B8-342C-455C-894D-9FF92BA2535D}"/>
              </a:ext>
            </a:extLst>
          </p:cNvPr>
          <p:cNvSpPr txBox="1"/>
          <p:nvPr/>
        </p:nvSpPr>
        <p:spPr>
          <a:xfrm>
            <a:off x="4572000" y="6133450"/>
            <a:ext cx="29367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^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993D00-1367-4C4B-ABE8-DD59D7D17C24}"/>
              </a:ext>
            </a:extLst>
          </p:cNvPr>
          <p:cNvSpPr txBox="1"/>
          <p:nvPr/>
        </p:nvSpPr>
        <p:spPr>
          <a:xfrm>
            <a:off x="1779312" y="5023125"/>
            <a:ext cx="7159566" cy="579646"/>
          </a:xfrm>
          <a:prstGeom prst="rect">
            <a:avLst/>
          </a:prstGeom>
          <a:solidFill>
            <a:srgbClr val="0000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sieht es mit dem Offenwinkelglaukom aus – birgt </a:t>
            </a:r>
            <a:r>
              <a:rPr lang="en-US" sz="1200" i="1" dirty="0" err="1">
                <a:solidFill>
                  <a:schemeClr val="bg1"/>
                </a:solidFill>
              </a:rPr>
              <a:t>eine</a:t>
            </a:r>
            <a:r>
              <a:rPr lang="en-US" sz="1200" i="1" dirty="0">
                <a:solidFill>
                  <a:schemeClr val="bg1"/>
                </a:solidFill>
              </a:rPr>
              <a:t> Cornea plana ein erhöhtes Risiko dafür?</a:t>
            </a:r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Ja. Von den Patienten mit Cornea plana, bei denen sich </a:t>
            </a:r>
            <a:r>
              <a:rPr lang="en-US" sz="1200" dirty="0" err="1">
                <a:solidFill>
                  <a:srgbClr val="0000FF"/>
                </a:solidFill>
              </a:rPr>
              <a:t>kein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Engwinkelglaukom</a:t>
            </a:r>
            <a:r>
              <a:rPr lang="en-US" sz="1200" dirty="0">
                <a:solidFill>
                  <a:srgbClr val="0000FF"/>
                </a:solidFill>
              </a:rPr>
              <a:t> entwickelt, erkranken 20 % später an der Offenwinkelvariante</a:t>
            </a:r>
          </a:p>
        </p:txBody>
      </p:sp>
    </p:spTree>
    <p:extLst>
      <p:ext uri="{BB962C8B-B14F-4D97-AF65-F5344CB8AC3E}">
        <p14:creationId xmlns:p14="http://schemas.microsoft.com/office/powerpoint/2010/main" val="158062785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dick?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--Trüb?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flach?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</a:t>
            </a:r>
            <a:r>
              <a:rPr lang="en-US" sz="1200" b="1" dirty="0">
                <a:solidFill>
                  <a:srgbClr val="0000FF"/>
                </a:solidFill>
              </a:rPr>
              <a:t>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75B04-1FCD-4631-A0A7-7AF173DF57EF}"/>
              </a:ext>
            </a:extLst>
          </p:cNvPr>
          <p:cNvSpPr txBox="1"/>
          <p:nvPr/>
        </p:nvSpPr>
        <p:spPr>
          <a:xfrm>
            <a:off x="1779312" y="4549336"/>
            <a:ext cx="7159567" cy="2118529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Eine Cornea plana deutet auf Weitsichtigkeit hin. Ist eine Mikrokornea tatsächlich mit Weitsichtigkeit assoziiert?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Eine Cornea plana deutet auf eine flache Vorderkammer hin. Ist eine Mikrokornea tatsächlich mit einer flachen Vorderkammer verbunden?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Eine flache Vorderkammer deutet auf ein erhöhtes Risiko für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hin. </a:t>
            </a:r>
            <a:r>
              <a:rPr lang="en-US" sz="1200" i="1" dirty="0">
                <a:solidFill>
                  <a:schemeClr val="bg1"/>
                </a:solidFill>
              </a:rPr>
              <a:t>Ist eine Mikrokornea tatsächlich mit einem erhöhten Risiko für </a:t>
            </a:r>
            <a:r>
              <a:rPr lang="en-US" sz="1200" i="1" dirty="0" err="1">
                <a:solidFill>
                  <a:schemeClr val="bg1"/>
                </a:solidFill>
              </a:rPr>
              <a:t>ein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Offenwinkelglaukom</a:t>
            </a:r>
            <a:r>
              <a:rPr lang="en-US" sz="1200" i="1" dirty="0">
                <a:solidFill>
                  <a:schemeClr val="bg1"/>
                </a:solidFill>
              </a:rPr>
              <a:t> verbunden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993D00-1367-4C4B-ABE8-DD59D7D17C24}"/>
              </a:ext>
            </a:extLst>
          </p:cNvPr>
          <p:cNvSpPr txBox="1"/>
          <p:nvPr/>
        </p:nvSpPr>
        <p:spPr>
          <a:xfrm>
            <a:off x="1779312" y="5023125"/>
            <a:ext cx="7159566" cy="579646"/>
          </a:xfrm>
          <a:prstGeom prst="rect">
            <a:avLst/>
          </a:prstGeom>
          <a:solidFill>
            <a:srgbClr val="0000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sieht es mit dem Offenwinkelglaukom aus – birgt </a:t>
            </a:r>
            <a:r>
              <a:rPr lang="en-US" sz="1200" i="1" dirty="0" err="1">
                <a:solidFill>
                  <a:schemeClr val="bg1"/>
                </a:solidFill>
              </a:rPr>
              <a:t>eine</a:t>
            </a:r>
            <a:r>
              <a:rPr lang="en-US" sz="1200" i="1" dirty="0">
                <a:solidFill>
                  <a:schemeClr val="bg1"/>
                </a:solidFill>
              </a:rPr>
              <a:t> Cornea plana ein erhöhtes Risiko dafür?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Ja. Von den Patienten mit Cornea plana, bei denen sich </a:t>
            </a:r>
            <a:r>
              <a:rPr lang="en-US" sz="1200" dirty="0" err="1">
                <a:solidFill>
                  <a:schemeClr val="bg1"/>
                </a:solidFill>
              </a:rPr>
              <a:t>kein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Engwinkelglaukom</a:t>
            </a:r>
            <a:r>
              <a:rPr lang="en-US" sz="1200" dirty="0">
                <a:solidFill>
                  <a:schemeClr val="bg1"/>
                </a:solidFill>
              </a:rPr>
              <a:t> entwickelt, erkranken 20 % später an der Offenwinkelvariante.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21F410-959E-4BCC-8B23-258C94EC0B35}"/>
              </a:ext>
            </a:extLst>
          </p:cNvPr>
          <p:cNvSpPr/>
          <p:nvPr/>
        </p:nvSpPr>
        <p:spPr>
          <a:xfrm>
            <a:off x="1799006" y="5486400"/>
            <a:ext cx="468394" cy="265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08876944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Beides ist möglich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1200" i="1" dirty="0">
                <a:solidFill>
                  <a:schemeClr val="bg1">
                    <a:lumMod val="65000"/>
                  </a:schemeClr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dick?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--Trüb?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--Zu flach?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</a:t>
            </a:r>
            <a:r>
              <a:rPr lang="en-US" sz="1200" b="1" dirty="0">
                <a:solidFill>
                  <a:srgbClr val="0000FF"/>
                </a:solidFill>
              </a:rPr>
              <a:t>die Hornhaut ist in der Regel flacher als normal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Augenerkrankungen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--Persistierende fetale Vaskulatur (PFV, auch bekannt als PHPV)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75B04-1FCD-4631-A0A7-7AF173DF57EF}"/>
              </a:ext>
            </a:extLst>
          </p:cNvPr>
          <p:cNvSpPr txBox="1"/>
          <p:nvPr/>
        </p:nvSpPr>
        <p:spPr>
          <a:xfrm>
            <a:off x="1779312" y="4549336"/>
            <a:ext cx="7159567" cy="2118529"/>
          </a:xfrm>
          <a:prstGeom prst="rect">
            <a:avLst/>
          </a:prstGeom>
          <a:solidFill>
            <a:schemeClr val="accent4">
              <a:lumMod val="85000"/>
              <a:lumOff val="1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Eine Cornea plana deutet auf Weitsichtigkeit hin. Ist eine Mikrokornea tatsächlich mit Weitsichtigkeit assoziiert?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Eine Cornea plana deutet auf eine flache Vorderkammer hin. Ist eine Mikrokornea tatsächlich mit einer flachen Vorderkammer verbunden?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</a:t>
            </a:r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Eine flache Vorderkammer deutet auf ein erhöhtes Risiko für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Engwinkelglaukom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hin. </a:t>
            </a:r>
            <a:r>
              <a:rPr lang="en-US" sz="1200" i="1" dirty="0">
                <a:solidFill>
                  <a:schemeClr val="bg1"/>
                </a:solidFill>
              </a:rPr>
              <a:t>Ist eine Mikrokornea tatsächlich mit einem erhöhten Risiko </a:t>
            </a:r>
            <a:r>
              <a:rPr lang="en-US" sz="1200" i="1" dirty="0" err="1">
                <a:solidFill>
                  <a:schemeClr val="bg1"/>
                </a:solidFill>
              </a:rPr>
              <a:t>für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ein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Offenwinkelglaukom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verbunden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Ja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993D00-1367-4C4B-ABE8-DD59D7D17C24}"/>
              </a:ext>
            </a:extLst>
          </p:cNvPr>
          <p:cNvSpPr txBox="1"/>
          <p:nvPr/>
        </p:nvSpPr>
        <p:spPr>
          <a:xfrm>
            <a:off x="1779312" y="5023125"/>
            <a:ext cx="7159566" cy="579646"/>
          </a:xfrm>
          <a:prstGeom prst="rect">
            <a:avLst/>
          </a:prstGeom>
          <a:solidFill>
            <a:srgbClr val="0000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sieht es mit dem Offenwinkelglaukom aus – birgt </a:t>
            </a:r>
            <a:r>
              <a:rPr lang="en-US" sz="1200" i="1" dirty="0" err="1">
                <a:solidFill>
                  <a:schemeClr val="bg1"/>
                </a:solidFill>
              </a:rPr>
              <a:t>eine</a:t>
            </a:r>
            <a:r>
              <a:rPr lang="en-US" sz="1200" i="1" dirty="0">
                <a:solidFill>
                  <a:schemeClr val="bg1"/>
                </a:solidFill>
              </a:rPr>
              <a:t> Cornea plana ein erhöhtes Risiko dafür?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Ja. Von den Patienten mit Cornea plana, bei denen sich </a:t>
            </a:r>
            <a:r>
              <a:rPr lang="en-US" sz="1200" dirty="0" err="1">
                <a:solidFill>
                  <a:schemeClr val="bg1"/>
                </a:solidFill>
              </a:rPr>
              <a:t>kein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Engwinkelglaukom</a:t>
            </a:r>
            <a:r>
              <a:rPr lang="en-US" sz="1200" dirty="0">
                <a:solidFill>
                  <a:schemeClr val="bg1"/>
                </a:solidFill>
              </a:rPr>
              <a:t> entwickelt, erkranken 20 % später an der Offenwinkelvariante.</a:t>
            </a:r>
          </a:p>
        </p:txBody>
      </p:sp>
    </p:spTree>
    <p:extLst>
      <p:ext uri="{BB962C8B-B14F-4D97-AF65-F5344CB8AC3E}">
        <p14:creationId xmlns:p14="http://schemas.microsoft.com/office/powerpoint/2010/main" val="276719158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0243-8F02-4C7C-A8D4-7FC0BCFF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E91A9714-410F-441D-8133-D3884D40F8D7}" type="slidenum">
              <a:rPr lang="en-US" altLang="en-US" smtClean="0"/>
              <a:t>99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F886BF-B719-4EB7-BCC9-2A4FA5DB0457}"/>
              </a:ext>
            </a:extLst>
          </p:cNvPr>
          <p:cNvSpPr txBox="1"/>
          <p:nvPr/>
        </p:nvSpPr>
        <p:spPr>
          <a:xfrm>
            <a:off x="5359096" y="1645622"/>
            <a:ext cx="2703176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Anomalien der</a:t>
            </a:r>
          </a:p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trans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parenz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D9F702-AB55-4406-B4BC-AE7025B93134}"/>
              </a:ext>
            </a:extLst>
          </p:cNvPr>
          <p:cNvSpPr txBox="1"/>
          <p:nvPr/>
        </p:nvSpPr>
        <p:spPr>
          <a:xfrm>
            <a:off x="1488982" y="3550622"/>
            <a:ext cx="155683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/>
              <a:t>Mikrokornea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6681D-DD44-4AFC-892D-CA94CB8FDD89}"/>
              </a:ext>
            </a:extLst>
          </p:cNvPr>
          <p:cNvSpPr txBox="1"/>
          <p:nvPr/>
        </p:nvSpPr>
        <p:spPr>
          <a:xfrm>
            <a:off x="152400" y="4084022"/>
            <a:ext cx="1646606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megalokornea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45D1C-6FB6-47CB-9DCA-13DFE910AD71}"/>
              </a:ext>
            </a:extLst>
          </p:cNvPr>
          <p:cNvSpPr txBox="1"/>
          <p:nvPr/>
        </p:nvSpPr>
        <p:spPr>
          <a:xfrm>
            <a:off x="2808477" y="3017222"/>
            <a:ext cx="159530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Cornea plana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431DDF-A71E-4A6B-A450-860B46844917}"/>
              </a:ext>
            </a:extLst>
          </p:cNvPr>
          <p:cNvCxnSpPr/>
          <p:nvPr/>
        </p:nvCxnSpPr>
        <p:spPr>
          <a:xfrm>
            <a:off x="2272907" y="2353508"/>
            <a:ext cx="0" cy="1197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EB11F4-E59F-4C66-8C81-68FA32847E4E}"/>
              </a:ext>
            </a:extLst>
          </p:cNvPr>
          <p:cNvCxnSpPr>
            <a:cxnSpLocks/>
          </p:cNvCxnSpPr>
          <p:nvPr/>
        </p:nvCxnSpPr>
        <p:spPr>
          <a:xfrm>
            <a:off x="2267400" y="2353508"/>
            <a:ext cx="884606" cy="641866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973A722-A6BB-4BA4-A535-DE412EBB4039}"/>
              </a:ext>
            </a:extLst>
          </p:cNvPr>
          <p:cNvCxnSpPr>
            <a:cxnSpLocks/>
          </p:cNvCxnSpPr>
          <p:nvPr/>
        </p:nvCxnSpPr>
        <p:spPr>
          <a:xfrm flipH="1">
            <a:off x="965868" y="2353508"/>
            <a:ext cx="1301532" cy="17523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FBAE298-FE88-4674-A940-2DE92DF582B2}"/>
              </a:ext>
            </a:extLst>
          </p:cNvPr>
          <p:cNvSpPr txBox="1"/>
          <p:nvPr/>
        </p:nvSpPr>
        <p:spPr>
          <a:xfrm>
            <a:off x="968183" y="1645622"/>
            <a:ext cx="2765501" cy="70788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Anomalien der</a:t>
            </a:r>
          </a:p>
          <a:p>
            <a:pPr algn="ctr"/>
            <a:r>
              <a:rPr lang="en-US" sz="1200" i="1" dirty="0">
                <a:solidFill>
                  <a:srgbClr val="0000FF"/>
                </a:solidFill>
              </a:rPr>
              <a:t>Hor</a:t>
            </a:r>
            <a:r>
              <a:rPr lang="en-US" sz="1200" dirty="0"/>
              <a:t>nhautgröße oder </a:t>
            </a:r>
            <a:r>
              <a:rPr lang="en-US" sz="1200" i="1" dirty="0">
                <a:solidFill>
                  <a:srgbClr val="0000FF"/>
                </a:solidFill>
              </a:rPr>
              <a:t>-form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6A5AE38-2066-40AF-A3FA-B39B25F57296}"/>
              </a:ext>
            </a:extLst>
          </p:cNvPr>
          <p:cNvCxnSpPr>
            <a:cxnSpLocks/>
          </p:cNvCxnSpPr>
          <p:nvPr/>
        </p:nvCxnSpPr>
        <p:spPr>
          <a:xfrm flipH="1">
            <a:off x="3529932" y="1059597"/>
            <a:ext cx="1042068" cy="666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9303DFB-46C0-44AB-9875-CF75CD750D2E}"/>
              </a:ext>
            </a:extLst>
          </p:cNvPr>
          <p:cNvCxnSpPr>
            <a:cxnSpLocks/>
          </p:cNvCxnSpPr>
          <p:nvPr/>
        </p:nvCxnSpPr>
        <p:spPr>
          <a:xfrm>
            <a:off x="4572000" y="1059597"/>
            <a:ext cx="1042068" cy="65204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554F34-20E0-4C66-A1B8-247D36FD5C1A}"/>
              </a:ext>
            </a:extLst>
          </p:cNvPr>
          <p:cNvSpPr txBox="1"/>
          <p:nvPr/>
        </p:nvSpPr>
        <p:spPr>
          <a:xfrm>
            <a:off x="2161701" y="235803"/>
            <a:ext cx="4848699" cy="830997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Entwicklungsstörungen</a:t>
            </a:r>
          </a:p>
          <a:p>
            <a:pPr algn="ctr"/>
            <a:r>
              <a:rPr lang="en-US" sz="1200" dirty="0">
                <a:solidFill>
                  <a:srgbClr val="0000FF"/>
                </a:solidFill>
              </a:rPr>
              <a:t>der Hornhaut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C64B17-D2D2-481F-872A-9C108ECE4FE5}"/>
              </a:ext>
            </a:extLst>
          </p:cNvPr>
          <p:cNvSpPr txBox="1"/>
          <p:nvPr/>
        </p:nvSpPr>
        <p:spPr>
          <a:xfrm>
            <a:off x="3018261" y="2717130"/>
            <a:ext cx="5461560" cy="2980303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Tritt die Mikrokornea einseitig oder beidseitig auf?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Beides ist möglich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de-DE" sz="1200" i="1" dirty="0">
                <a:solidFill>
                  <a:srgbClr val="0000FF"/>
                </a:solidFill>
              </a:rPr>
              <a:t>Ist die Hornhaut zusätzlich zu ihrer geringen Größe auch</a:t>
            </a:r>
            <a:r>
              <a:rPr lang="en-US" sz="1200" i="1" dirty="0">
                <a:solidFill>
                  <a:srgbClr val="0000FF"/>
                </a:solidFill>
              </a:rPr>
              <a:t>: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dick?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Dicke normal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--Trüb? </a:t>
            </a:r>
            <a:r>
              <a:rPr lang="en-US" sz="1200" dirty="0">
                <a:solidFill>
                  <a:srgbClr val="0000FF"/>
                </a:solidFill>
              </a:rPr>
              <a:t>Nein – per Definition ist die Hornhaut klar</a:t>
            </a:r>
          </a:p>
          <a:p>
            <a:r>
              <a:rPr lang="en-US" sz="1200" i="1" dirty="0">
                <a:solidFill>
                  <a:srgbClr val="0000FF"/>
                </a:solidFill>
              </a:rPr>
              <a:t>--Zu flach? </a:t>
            </a:r>
            <a:r>
              <a:rPr lang="en-US" sz="1200" dirty="0">
                <a:solidFill>
                  <a:srgbClr val="0000FF"/>
                </a:solidFill>
              </a:rPr>
              <a:t>Ja, die Hornhaut ist in der Regel flacher als normal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Mit welchen Augenerkrankungen ist eine </a:t>
            </a:r>
            <a:r>
              <a:rPr lang="en-US" sz="1200" i="1" dirty="0" err="1">
                <a:solidFill>
                  <a:srgbClr val="0000FF"/>
                </a:solidFill>
              </a:rPr>
              <a:t>Mikrokornea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assoziiert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--Angeborene Katarakte</a:t>
            </a:r>
          </a:p>
          <a:p>
            <a:endParaRPr lang="en-US" sz="1600" dirty="0">
              <a:solidFill>
                <a:srgbClr val="FFFF00"/>
              </a:solidFill>
            </a:endParaRPr>
          </a:p>
          <a:p>
            <a:r>
              <a:rPr lang="en-US" sz="1200" i="1" dirty="0">
                <a:solidFill>
                  <a:srgbClr val="FFFF00"/>
                </a:solidFill>
              </a:rPr>
              <a:t>Mit welchen </a:t>
            </a:r>
            <a:r>
              <a:rPr lang="en-US" sz="1200" dirty="0">
                <a:solidFill>
                  <a:srgbClr val="FFFF00"/>
                </a:solidFill>
              </a:rPr>
              <a:t>systemischen </a:t>
            </a:r>
            <a:r>
              <a:rPr lang="en-US" sz="1200" i="1" dirty="0">
                <a:solidFill>
                  <a:srgbClr val="FFFF00"/>
                </a:solidFill>
              </a:rPr>
              <a:t>Erkrankungen ist eine Mikrokornea assoziiert?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--Ehlers-Danlos-Syndrom</a:t>
            </a:r>
          </a:p>
          <a:p>
            <a:r>
              <a:rPr lang="en-US" sz="1200" dirty="0">
                <a:solidFill>
                  <a:srgbClr val="FFFF00"/>
                </a:solidFill>
              </a:rPr>
              <a:t>--Myotone Dystrophie</a:t>
            </a:r>
          </a:p>
        </p:txBody>
      </p:sp>
    </p:spTree>
    <p:extLst>
      <p:ext uri="{BB962C8B-B14F-4D97-AF65-F5344CB8AC3E}">
        <p14:creationId xmlns:p14="http://schemas.microsoft.com/office/powerpoint/2010/main" val="2500028806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33753</Words>
  <Application>Microsoft Office PowerPoint</Application>
  <PresentationFormat>Bildschirmpräsentation (4:3)</PresentationFormat>
  <Paragraphs>7114</Paragraphs>
  <Slides>240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240</vt:i4>
      </vt:variant>
    </vt:vector>
  </HeadingPairs>
  <TitlesOfParts>
    <vt:vector size="245" baseType="lpstr">
      <vt:lpstr>Arial</vt:lpstr>
      <vt:lpstr>Calibri</vt:lpstr>
      <vt:lpstr>Segoe Script</vt:lpstr>
      <vt:lpstr>Wingdings</vt:lpstr>
      <vt:lpstr>Network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LSU Ophthalmology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</dc:title>
  <dc:creator>Steven B. Flynn</dc:creator>
  <cp:keywords>, docId:FA64320ADF7A2B1D50DDF1BC2323C1F2</cp:keywords>
  <cp:lastModifiedBy>Assaf Abdelrahman</cp:lastModifiedBy>
  <cp:revision>165</cp:revision>
  <dcterms:created xsi:type="dcterms:W3CDTF">2008-09-06T19:30:56Z</dcterms:created>
  <dcterms:modified xsi:type="dcterms:W3CDTF">2026-08-06T13:23:21Z</dcterms:modified>
</cp:coreProperties>
</file>